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tags/tag9.xml" ContentType="application/vnd.openxmlformats-officedocument.presentationml.tags+xml"/>
  <Override PartName="/ppt/notesSlides/notesSlide1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2.xml" ContentType="application/vnd.openxmlformats-officedocument.presentationml.notesSlide+xml"/>
  <Override PartName="/ppt/charts/chartEx1.xml" ContentType="application/vnd.ms-office.chartex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charts/chartEx2.xml" ContentType="application/vnd.ms-office.chartex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tags/tag16.xml" ContentType="application/vnd.openxmlformats-officedocument.presentationml.tags+xml"/>
  <Override PartName="/ppt/notesSlides/notesSlide3.xml" ContentType="application/vnd.openxmlformats-officedocument.presentationml.notesSlide+xml"/>
  <Override PartName="/ppt/tags/tag17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77" r:id="rId5"/>
    <p:sldId id="555" r:id="rId6"/>
    <p:sldId id="564" r:id="rId7"/>
    <p:sldId id="561" r:id="rId8"/>
    <p:sldId id="562" r:id="rId9"/>
    <p:sldId id="563" r:id="rId10"/>
    <p:sldId id="565" r:id="rId11"/>
    <p:sldId id="566" r:id="rId12"/>
  </p:sldIdLst>
  <p:sldSz cx="12192000" cy="6858000"/>
  <p:notesSz cx="7315200" cy="9601200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tzhan, Saltanat" initials="SS" lastIdx="2" clrIdx="0">
    <p:extLst>
      <p:ext uri="{19B8F6BF-5375-455C-9EA6-DF929625EA0E}">
        <p15:presenceInfo xmlns:p15="http://schemas.microsoft.com/office/powerpoint/2012/main" userId="S-1-5-21-3023701271-3195250361-758209220-6317" providerId="AD"/>
      </p:ext>
    </p:extLst>
  </p:cmAuthor>
  <p:cmAuthor id="2" name="Мукаев Султан" initials="МС" lastIdx="1" clrIdx="1">
    <p:extLst>
      <p:ext uri="{19B8F6BF-5375-455C-9EA6-DF929625EA0E}">
        <p15:presenceInfo xmlns:p15="http://schemas.microsoft.com/office/powerpoint/2012/main" userId="S-1-5-21-1105729787-118062039-2906287639-2055" providerId="AD"/>
      </p:ext>
    </p:extLst>
  </p:cmAuthor>
  <p:cmAuthor id="3" name="Айтеманов Талгат" initials="АТ" lastIdx="5" clrIdx="2">
    <p:extLst>
      <p:ext uri="{19B8F6BF-5375-455C-9EA6-DF929625EA0E}">
        <p15:presenceInfo xmlns:p15="http://schemas.microsoft.com/office/powerpoint/2012/main" userId="S-1-5-21-1105729787-118062039-2906287639-5278" providerId="AD"/>
      </p:ext>
    </p:extLst>
  </p:cmAuthor>
  <p:cmAuthor id="4" name="Рахымжан Умит Аскаркызы" initials="РУА" lastIdx="9" clrIdx="3">
    <p:extLst>
      <p:ext uri="{19B8F6BF-5375-455C-9EA6-DF929625EA0E}">
        <p15:presenceInfo xmlns:p15="http://schemas.microsoft.com/office/powerpoint/2012/main" userId="S-1-5-21-1105729787-118062039-2906287639-8938" providerId="AD"/>
      </p:ext>
    </p:extLst>
  </p:cmAuthor>
  <p:cmAuthor id="5" name="Оразалина Аружан" initials="ОА" lastIdx="2" clrIdx="4">
    <p:extLst>
      <p:ext uri="{19B8F6BF-5375-455C-9EA6-DF929625EA0E}">
        <p15:presenceInfo xmlns:p15="http://schemas.microsoft.com/office/powerpoint/2012/main" userId="S-1-5-21-1105729787-118062039-2906287639-1119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BD5"/>
    <a:srgbClr val="A5A5A5"/>
    <a:srgbClr val="F79646"/>
    <a:srgbClr val="9BBB59"/>
    <a:srgbClr val="4BACC6"/>
    <a:srgbClr val="4F81BD"/>
    <a:srgbClr val="000099"/>
    <a:srgbClr val="294378"/>
    <a:srgbClr val="333399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5" autoAdjust="0"/>
    <p:restoredTop sz="93792" autoAdjust="0"/>
  </p:normalViewPr>
  <p:slideViewPr>
    <p:cSldViewPr snapToGrid="0">
      <p:cViewPr varScale="1">
        <p:scale>
          <a:sx n="83" d="100"/>
          <a:sy n="83" d="100"/>
        </p:scale>
        <p:origin x="595" y="7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-468"/>
    </p:cViewPr>
  </p:sorterViewPr>
  <p:notesViewPr>
    <p:cSldViewPr snapToGrid="0" showGuides="1">
      <p:cViewPr varScale="1">
        <p:scale>
          <a:sx n="81" d="100"/>
          <a:sy n="81" d="100"/>
        </p:scale>
        <p:origin x="3078" y="11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\\10.250.170.12\03_&#1092;&#1101;&#1086;\21_GLOBAL\&#1041;&#1102;&#1076;&#1078;&#1077;&#1090;\&#1054;&#1090;&#1095;&#1077;&#1090;&#1099;\&#1044;&#1050;\&#1055;&#1088;&#1077;&#1079;&#1077;&#1085;&#1090;&#1072;&#1094;&#1080;&#1103;%20MD&amp;A\2%20&#1082;&#1074;%202026\1%20&#1054;&#1090;&#1095;&#1077;&#1090;%20&#1087;&#1086;%20&#1080;&#1089;&#1087;&#1086;&#1083;&#1085;&#1077;&#1085;&#1080;&#1102;%20&#1055;&#1056;%20&#1079;&#1072;%202%20&#1082;&#1074;&#1072;&#1088;&#1090;&#1072;&#1083;%202026%20&#1075;&#1086;&#1076;&#1072;_&#1064;&#1043;&#1069;&#1057;%20&#1076;&#1083;&#1103;%20&#1087;&#1088;&#1077;&#1079;&#1077;&#1085;&#1090;&#1072;&#1094;&#1080;&#1080;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\\10.250.170.12\03_&#1092;&#1101;&#1086;\21_GLOBAL\&#1041;&#1102;&#1076;&#1078;&#1077;&#1090;\&#1054;&#1090;&#1095;&#1077;&#1090;&#1099;\&#1044;&#1050;\&#1055;&#1088;&#1077;&#1079;&#1077;&#1085;&#1090;&#1072;&#1094;&#1080;&#1103;%20MD&amp;A\2%20&#1082;&#1074;%202026\1%20&#1054;&#1090;&#1095;&#1077;&#1090;%20&#1087;&#1086;%20&#1080;&#1089;&#1087;&#1086;&#1083;&#1085;&#1077;&#1085;&#1080;&#1102;%20&#1055;&#1056;%20&#1079;&#1072;%202%20&#1082;&#1074;&#1072;&#1088;&#1090;&#1072;&#1083;%202026%20&#1075;&#1086;&#1076;&#1072;_&#1064;&#1043;&#1069;&#1057;%20&#1076;&#1083;&#1103;%20&#1087;&#1088;&#1077;&#1079;&#1077;&#1085;&#1090;&#1072;&#1094;&#1080;&#1080;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\\10.250.170.12\03_&#1092;&#1101;&#1086;\21_GLOBAL\&#1041;&#1102;&#1076;&#1078;&#1077;&#1090;\&#1054;&#1090;&#1095;&#1077;&#1090;&#1099;\&#1044;&#1050;\&#1055;&#1088;&#1077;&#1079;&#1077;&#1085;&#1090;&#1072;&#1094;&#1080;&#1103;%20MD&amp;A\2%20&#1082;&#1074;%202026\1%20&#1054;&#1090;&#1095;&#1077;&#1090;%20&#1087;&#1086;%20&#1080;&#1089;&#1087;&#1086;&#1083;&#1085;&#1077;&#1085;&#1080;&#1102;%20&#1055;&#1056;%20&#1079;&#1072;%202%20&#1082;&#1074;&#1072;&#1088;&#1090;&#1072;&#1083;%202026%20&#1075;&#1086;&#1076;&#1072;_&#1064;&#1043;&#1069;&#1057;%20&#1076;&#1083;&#1103;%20&#1087;&#1088;&#1077;&#1079;&#1077;&#1085;&#1090;&#1072;&#1094;&#1080;&#1080;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\\10.250.170.12\03_&#1092;&#1101;&#1086;\21_GLOBAL\&#1041;&#1102;&#1076;&#1078;&#1077;&#1090;\&#1054;&#1090;&#1095;&#1077;&#1090;&#1099;\&#1044;&#1050;\&#1055;&#1088;&#1077;&#1079;&#1077;&#1085;&#1090;&#1072;&#1094;&#1080;&#1103;%20MD&amp;A\2%20&#1082;&#1074;%202026\1%20&#1054;&#1090;&#1095;&#1077;&#1090;%20&#1087;&#1086;%20&#1080;&#1089;&#1087;&#1086;&#1083;&#1085;&#1077;&#1085;&#1080;&#1102;%20&#1055;&#1056;%20&#1079;&#1072;%202%20&#1082;&#1074;&#1072;&#1088;&#1090;&#1072;&#1083;%202026%20&#1075;&#1086;&#1076;&#1072;_&#1064;&#1043;&#1069;&#1057;%20&#1076;&#1083;&#1103;%20&#1087;&#1088;&#1077;&#1079;&#1077;&#1085;&#1090;&#1072;&#1094;&#1080;&#1080;.xlsx" TargetMode="Externa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microsoft.com/office/2011/relationships/chartStyle" Target="style5.xml"/><Relationship Id="rId1" Type="http://schemas.openxmlformats.org/officeDocument/2006/relationships/oleObject" Target="file:///\\10.250.170.12\03_&#1092;&#1101;&#1086;\21_GLOBAL\&#1041;&#1102;&#1076;&#1078;&#1077;&#1090;\&#1054;&#1090;&#1095;&#1077;&#1090;&#1099;\&#1044;&#1050;\&#1055;&#1088;&#1077;&#1079;&#1077;&#1085;&#1090;&#1072;&#1094;&#1080;&#1103;%20MD&amp;A\2%20&#1082;&#1074;%202026\1%20&#1054;&#1090;&#1095;&#1077;&#1090;%20&#1087;&#1086;%20&#1080;&#1089;&#1087;&#1086;&#1083;&#1085;&#1077;&#1085;&#1080;&#1102;%20&#1055;&#1056;%20&#1079;&#1072;%202%20&#1082;&#1074;&#1072;&#1088;&#1090;&#1072;&#1083;%202026%20&#1075;&#1086;&#1076;&#1072;_&#1064;&#1043;&#1069;&#1057;%20&#1076;&#1083;&#1103;%20&#1087;&#1088;&#1077;&#1079;&#1077;&#1085;&#1090;&#1072;&#1094;&#1080;&#1080;.xlsx" TargetMode="External"/><Relationship Id="rId4" Type="http://schemas.openxmlformats.org/officeDocument/2006/relationships/themeOverride" Target="../theme/themeOverride5.xml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6.xml"/><Relationship Id="rId2" Type="http://schemas.microsoft.com/office/2011/relationships/chartStyle" Target="style6.xml"/><Relationship Id="rId1" Type="http://schemas.openxmlformats.org/officeDocument/2006/relationships/oleObject" Target="file:///\\10.250.170.12\03_&#1092;&#1101;&#1086;\21_GLOBAL\&#1041;&#1102;&#1076;&#1078;&#1077;&#1090;\&#1054;&#1090;&#1095;&#1077;&#1090;&#1099;\&#1044;&#1050;\&#1055;&#1088;&#1077;&#1079;&#1077;&#1085;&#1090;&#1072;&#1094;&#1080;&#1103;%20MD&amp;A\2%20&#1082;&#1074;%202026\1%20&#1054;&#1090;&#1095;&#1077;&#1090;%20&#1087;&#1086;%20&#1080;&#1089;&#1087;&#1086;&#1083;&#1085;&#1077;&#1085;&#1080;&#1102;%20&#1055;&#1056;%20&#1079;&#1072;%202%20&#1082;&#1074;&#1072;&#1088;&#1090;&#1072;&#1083;%202026%20&#1075;&#1086;&#1076;&#1072;_&#1064;&#1043;&#1069;&#1057;%20&#1076;&#1083;&#1103;%20&#1087;&#1088;&#1077;&#1079;&#1077;&#1085;&#1090;&#1072;&#1094;&#1080;&#1080;.xlsx" TargetMode="External"/><Relationship Id="rId4" Type="http://schemas.openxmlformats.org/officeDocument/2006/relationships/themeOverride" Target="../theme/themeOverrid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'1БО'!$V$9</c:f>
              <c:strCache>
                <c:ptCount val="1"/>
                <c:pt idx="0">
                  <c:v>Объем реализации электроэнергии, тыс.кВтч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'1БО'!$W$8:$X$8</c:f>
              <c:strCache>
                <c:ptCount val="2"/>
                <c:pt idx="0">
                  <c:v>6 мес 2025 года</c:v>
                </c:pt>
                <c:pt idx="1">
                  <c:v>6 мес 2026 года</c:v>
                </c:pt>
              </c:strCache>
            </c:strRef>
          </c:cat>
          <c:val>
            <c:numRef>
              <c:f>'1БО'!$W$9:$X$9</c:f>
              <c:numCache>
                <c:formatCode>#,##0</c:formatCode>
                <c:ptCount val="2"/>
                <c:pt idx="0">
                  <c:v>1004983.0459999999</c:v>
                </c:pt>
                <c:pt idx="1">
                  <c:v>882784.75800000015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E5-437F-A34C-6EAA0C9477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32363807"/>
        <c:axId val="1732364287"/>
      </c:barChart>
      <c:catAx>
        <c:axId val="17323638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32364287"/>
        <c:crosses val="autoZero"/>
        <c:auto val="1"/>
        <c:lblAlgn val="ctr"/>
        <c:lblOffset val="100"/>
        <c:noMultiLvlLbl val="0"/>
      </c:catAx>
      <c:valAx>
        <c:axId val="17323642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323638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'1БО'!$V$13</c:f>
              <c:strCache>
                <c:ptCount val="1"/>
                <c:pt idx="0">
                  <c:v>Объём услуг по поддержанию мощности, МВт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'1БО'!$W$12:$X$12</c:f>
              <c:strCache>
                <c:ptCount val="2"/>
                <c:pt idx="0">
                  <c:v>6 мес 2025 года</c:v>
                </c:pt>
                <c:pt idx="1">
                  <c:v>6 мес 2026 года</c:v>
                </c:pt>
              </c:strCache>
            </c:strRef>
          </c:cat>
          <c:val>
            <c:numRef>
              <c:f>'1БО'!$W$13:$X$13</c:f>
              <c:numCache>
                <c:formatCode>#,##0</c:formatCode>
                <c:ptCount val="2"/>
                <c:pt idx="0">
                  <c:v>3456</c:v>
                </c:pt>
                <c:pt idx="1">
                  <c:v>2754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F5-4D17-ACD2-D00955CF70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32358047"/>
        <c:axId val="1732359487"/>
      </c:barChart>
      <c:catAx>
        <c:axId val="17323580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32359487"/>
        <c:crosses val="autoZero"/>
        <c:auto val="1"/>
        <c:lblAlgn val="ctr"/>
        <c:lblOffset val="100"/>
        <c:noMultiLvlLbl val="0"/>
      </c:catAx>
      <c:valAx>
        <c:axId val="17323594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323580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'2БК'!$B$75:$D$75</c:f>
              <c:strCache>
                <c:ptCount val="3"/>
                <c:pt idx="0">
                  <c:v>Тариф на поддержание мощности, тенге/МВт*мес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5.043557272571355E-3"/>
                  <c:y val="0.1116315550153907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FC6-4A46-B75A-9F2C8E66ECE9}"/>
                </c:ext>
              </c:extLst>
            </c:dLbl>
            <c:dLbl>
              <c:idx val="1"/>
              <c:layout>
                <c:manualLayout>
                  <c:x val="2.5217786362856545E-3"/>
                  <c:y val="0.1330991617491197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FC6-4A46-B75A-9F2C8E66ECE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'2БК'!$E$74:$L$74</c:f>
              <c:strCache>
                <c:ptCount val="2"/>
                <c:pt idx="0">
                  <c:v>6 мес 2025 год</c:v>
                </c:pt>
                <c:pt idx="1">
                  <c:v>6 мес 2026 год</c:v>
                </c:pt>
              </c:strCache>
            </c:strRef>
          </c:cat>
          <c:val>
            <c:numRef>
              <c:f>'2БК'!$E$75:$L$75</c:f>
              <c:numCache>
                <c:formatCode>#,##0</c:formatCode>
                <c:ptCount val="2"/>
                <c:pt idx="0">
                  <c:v>1160000</c:v>
                </c:pt>
                <c:pt idx="1">
                  <c:v>1170000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FC6-4A46-B75A-9F2C8E66ECE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70295247"/>
        <c:axId val="370302447"/>
      </c:barChart>
      <c:catAx>
        <c:axId val="37029524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0302447"/>
        <c:crosses val="autoZero"/>
        <c:auto val="1"/>
        <c:lblAlgn val="ctr"/>
        <c:lblOffset val="100"/>
        <c:noMultiLvlLbl val="0"/>
      </c:catAx>
      <c:valAx>
        <c:axId val="370302447"/>
        <c:scaling>
          <c:orientation val="minMax"/>
        </c:scaling>
        <c:delete val="1"/>
        <c:axPos val="l"/>
        <c:numFmt formatCode="#,##0" sourceLinked="1"/>
        <c:majorTickMark val="out"/>
        <c:minorTickMark val="none"/>
        <c:tickLblPos val="nextTo"/>
        <c:crossAx val="370295247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'2БК'!$B$71:$D$71</c:f>
              <c:strCache>
                <c:ptCount val="3"/>
                <c:pt idx="0">
                  <c:v>Себестоимость ЭЭ, тенге/кВтч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5.043557272571355E-3"/>
                  <c:y val="0.1116315550153907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735-49A8-97C9-B5DB78A7EB6A}"/>
                </c:ext>
              </c:extLst>
            </c:dLbl>
            <c:dLbl>
              <c:idx val="1"/>
              <c:layout>
                <c:manualLayout>
                  <c:x val="2.5217786362856545E-3"/>
                  <c:y val="0.1330991617491197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735-49A8-97C9-B5DB78A7EB6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'2БК'!$E$70:$L$70</c:f>
              <c:strCache>
                <c:ptCount val="2"/>
                <c:pt idx="0">
                  <c:v>6 мес 2025 год</c:v>
                </c:pt>
                <c:pt idx="1">
                  <c:v>6 мес 2026 год</c:v>
                </c:pt>
              </c:strCache>
            </c:strRef>
          </c:cat>
          <c:val>
            <c:numRef>
              <c:f>'2БК'!$E$71:$L$71</c:f>
              <c:numCache>
                <c:formatCode>#,##0.00</c:formatCode>
                <c:ptCount val="2"/>
                <c:pt idx="0">
                  <c:v>3.2480409108389567</c:v>
                </c:pt>
                <c:pt idx="1">
                  <c:v>4.2743864215271099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735-49A8-97C9-B5DB78A7EB6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70295247"/>
        <c:axId val="370302447"/>
      </c:barChart>
      <c:lineChart>
        <c:grouping val="standard"/>
        <c:varyColors val="0"/>
        <c:ser>
          <c:idx val="1"/>
          <c:order val="1"/>
          <c:tx>
            <c:strRef>
              <c:f>'2БК'!$B$72:$D$72</c:f>
              <c:strCache>
                <c:ptCount val="3"/>
                <c:pt idx="0">
                  <c:v>Тариф на ЭЭ, тенге/кВтч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6.5566244543427007E-2"/>
                  <c:y val="6.86963415479327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735-49A8-97C9-B5DB78A7EB6A}"/>
                </c:ext>
              </c:extLst>
            </c:dLbl>
            <c:dLbl>
              <c:idx val="1"/>
              <c:layout>
                <c:manualLayout>
                  <c:x val="-2.5217786362857469E-3"/>
                  <c:y val="-2.14676067337289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735-49A8-97C9-B5DB78A7EB6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'2БК'!$E$70:$L$70</c:f>
              <c:strCache>
                <c:ptCount val="2"/>
                <c:pt idx="0">
                  <c:v>6 мес 2025 год</c:v>
                </c:pt>
                <c:pt idx="1">
                  <c:v>6 мес 2026 год</c:v>
                </c:pt>
              </c:strCache>
            </c:strRef>
          </c:cat>
          <c:val>
            <c:numRef>
              <c:f>'2БК'!$E$72:$L$72</c:f>
              <c:numCache>
                <c:formatCode>#,##0.00</c:formatCode>
                <c:ptCount val="2"/>
                <c:pt idx="0">
                  <c:v>5.1692199183626828</c:v>
                </c:pt>
                <c:pt idx="1">
                  <c:v>5.1301043541805225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6735-49A8-97C9-B5DB78A7EB6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70295247"/>
        <c:axId val="370302447"/>
      </c:lineChart>
      <c:catAx>
        <c:axId val="37029524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0302447"/>
        <c:crosses val="autoZero"/>
        <c:auto val="1"/>
        <c:lblAlgn val="ctr"/>
        <c:lblOffset val="100"/>
        <c:noMultiLvlLbl val="0"/>
      </c:catAx>
      <c:valAx>
        <c:axId val="370302447"/>
        <c:scaling>
          <c:orientation val="minMax"/>
        </c:scaling>
        <c:delete val="1"/>
        <c:axPos val="l"/>
        <c:numFmt formatCode="#,##0.00" sourceLinked="1"/>
        <c:majorTickMark val="out"/>
        <c:minorTickMark val="none"/>
        <c:tickLblPos val="nextTo"/>
        <c:crossAx val="370295247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'1БО'!$V$60:$V$66</cx:f>
        <cx:lvl ptCount="7">
          <cx:pt idx="0">Доход за 
6 мес 2025 года</cx:pt>
          <cx:pt idx="1">Доход от реализации ЭЭ</cx:pt>
          <cx:pt idx="2">Доход от рынка мощности</cx:pt>
          <cx:pt idx="3">Доход от рег-я мощности</cx:pt>
          <cx:pt idx="4">Доход от финансирования</cx:pt>
          <cx:pt idx="5">Прочие доходы</cx:pt>
          <cx:pt idx="6">Доход за 
6 мес 2026 года</cx:pt>
        </cx:lvl>
      </cx:strDim>
      <cx:numDim type="val">
        <cx:f>'1БО'!$W$60:$W$66</cx:f>
        <cx:lvl ptCount="7" formatCode="_-* # ##0\ _р_._-;\-* # ##0\ _р_._-;_-* &quot;-&quot;??\ _р_._-;_-@_-">
          <cx:pt idx="0">9526306.1032800023</cx:pt>
          <cx:pt idx="1">-666200.4481800003</cx:pt>
          <cx:pt idx="2">-786780</cx:pt>
          <cx:pt idx="3">-4903.8000000000011</cx:pt>
          <cx:pt idx="4">-19367.575300000026</cx:pt>
          <cx:pt idx="5">99680.200610000014</cx:pt>
          <cx:pt idx="6">8148734.4804099994</cx:pt>
        </cx:lvl>
      </cx:numDim>
    </cx:data>
  </cx:chartData>
  <cx:chart>
    <cx:plotArea>
      <cx:plotAreaRegion>
        <cx:series layoutId="waterfall" uniqueId="{00000000-53FF-4D6C-B137-918A3182F900}">
          <cx:dataLabels pos="outEnd">
            <cx:numFmt formatCode="# ##0" sourceLinked="0"/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b="1">
                    <a:solidFill>
                      <a:sysClr val="windowText" lastClr="000000"/>
                    </a:solidFill>
                  </a:defRPr>
                </a:pPr>
                <a:endParaRPr lang="ru-RU" sz="900" b="1" i="0" u="none" strike="noStrike" baseline="0">
                  <a:solidFill>
                    <a:sysClr val="windowText" lastClr="000000"/>
                  </a:solidFill>
                  <a:latin typeface="Calibri"/>
                </a:endParaRPr>
              </a:p>
            </cx:txPr>
            <cx:visibility seriesName="0" categoryName="0" value="1"/>
            <cx:separator>, </cx:separator>
          </cx:dataLabels>
          <cx:dataId val="0"/>
          <cx:layoutPr>
            <cx:subtotals>
              <cx:idx val="0"/>
              <cx:idx val="6"/>
            </cx:subtotals>
          </cx:layoutPr>
        </cx:series>
      </cx:plotAreaRegion>
      <cx:axis id="0">
        <cx:catScaling gapWidth="0.5"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b="1">
                <a:solidFill>
                  <a:sysClr val="windowText" lastClr="000000"/>
                </a:solidFill>
              </a:defRPr>
            </a:pPr>
            <a:endParaRPr lang="ru-RU" sz="900" b="1" i="0" u="none" strike="noStrike" baseline="0">
              <a:solidFill>
                <a:sysClr val="windowText" lastClr="000000"/>
              </a:solidFill>
              <a:latin typeface="Calibri"/>
            </a:endParaRPr>
          </a:p>
        </cx:txPr>
      </cx:axis>
      <cx:axis id="1">
        <cx:valScaling/>
        <cx:majorGridlines/>
        <cx:tickLabels/>
      </cx:axis>
    </cx:plotArea>
    <cx:legend pos="t" align="ctr" overlay="0"/>
  </cx:chart>
  <cx:clrMapOvr bg1="lt1" tx1="dk1" bg2="lt2" tx2="dk2" accent1="accent1" accent2="accent2" accent3="accent3" accent4="accent4" accent5="accent5" accent6="accent6" hlink="hlink" folHlink="folHlink"/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'3БО'!$Y$31:$Y$40</cx:f>
        <cx:lvl ptCount="10">
          <cx:pt idx="0">Опер. прибыль за 
6 мес 2025 года</cx:pt>
          <cx:pt idx="1">Доход </cx:pt>
          <cx:pt idx="2">Ремонты</cx:pt>
          <cx:pt idx="3">Услуги
произ.характера</cx:pt>
          <cx:pt idx="4">Амортизация ОС</cx:pt>
          <cx:pt idx="5">ФОТ</cx:pt>
          <cx:pt idx="6">Налоги</cx:pt>
          <cx:pt idx="7">Прочие 
услуги</cx:pt>
          <cx:pt idx="8">ОАР</cx:pt>
          <cx:pt idx="9">Опер. прибыль за 
6 мес 2026 год</cx:pt>
        </cx:lvl>
      </cx:strDim>
      <cx:numDim type="val">
        <cx:f>'3БО'!$Z$31:$Z$40</cx:f>
        <cx:lvl ptCount="10" formatCode="_-* # ##0\ _р_._-;\-* # ##0\ _р_._-;_-* &quot;-&quot;??\ _р_._-;_-@_-">
          <cx:pt idx="0">6055.9915711000003</cx:pt>
          <cx:pt idx="1">-1457.8842481800002</cx:pt>
          <cx:pt idx="2">155.85969299999999</cx:pt>
          <cx:pt idx="3">97.963435620000041</cx:pt>
          <cx:pt idx="4">78.62384838999958</cx:pt>
          <cx:pt idx="5">134.38175699999999</cx:pt>
          <cx:pt idx="6">41.837145000000021</cx:pt>
          <cx:pt idx="7">17.454794000000021</cx:pt>
          <cx:pt idx="8">161.78021368000003</cx:pt>
          <cx:pt idx="9">3910.2064362300007</cx:pt>
        </cx:lvl>
      </cx:numDim>
    </cx:data>
  </cx:chartData>
  <cx:chart>
    <cx:plotArea>
      <cx:plotAreaRegion>
        <cx:series layoutId="waterfall" uniqueId="{00000000-DA04-45D4-84E9-9B807A624D1A}">
          <cx:tx>
            <cx:txData>
              <cx:f>'3БО'!$Z$30</cx:f>
              <cx:v>Значение</cx:v>
            </cx:txData>
          </cx:tx>
          <cx:dataLabels pos="outEnd">
            <cx:numFmt formatCode="# ##0" sourceLinked="0"/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b="1">
                    <a:solidFill>
                      <a:sysClr val="windowText" lastClr="000000"/>
                    </a:solidFill>
                  </a:defRPr>
                </a:pPr>
                <a:endParaRPr lang="ru-RU" sz="900" b="1" i="0" u="none" strike="noStrike" baseline="0">
                  <a:solidFill>
                    <a:sysClr val="windowText" lastClr="000000"/>
                  </a:solidFill>
                  <a:latin typeface="Calibri"/>
                </a:endParaRPr>
              </a:p>
            </cx:txPr>
            <cx:visibility seriesName="0" categoryName="0" value="1"/>
            <cx:separator>, </cx:separator>
          </cx:dataLabels>
          <cx:dataId val="0"/>
          <cx:layoutPr>
            <cx:subtotals>
              <cx:idx val="0"/>
              <cx:idx val="9"/>
            </cx:subtotals>
          </cx:layoutPr>
        </cx:series>
      </cx:plotAreaRegion>
      <cx:axis id="0">
        <cx:catScaling gapWidth="0.5"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800" b="1">
                <a:solidFill>
                  <a:sysClr val="windowText" lastClr="000000"/>
                </a:solidFill>
              </a:defRPr>
            </a:pPr>
            <a:endParaRPr lang="ru-RU" sz="800" b="1" i="0" u="none" strike="noStrike" baseline="0">
              <a:solidFill>
                <a:sysClr val="windowText" lastClr="000000"/>
              </a:solidFill>
              <a:latin typeface="Calibri"/>
            </a:endParaRPr>
          </a:p>
        </cx:txPr>
      </cx:axis>
      <cx:axis id="1">
        <cx:valScaling/>
        <cx:tickLabels/>
      </cx:axis>
    </cx:plotArea>
    <cx:legend pos="t" align="ctr" overlay="0"/>
  </cx:chart>
  <cx:clrMapOvr bg1="lt1" tx1="dk1" bg2="lt2" tx2="dk2" accent1="accent1" accent2="accent2" accent3="accent3" accent4="accent4" accent5="accent5" accent6="accent6" hlink="hlink" folHlink="folHlink"/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9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9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3170717" cy="482055"/>
          </a:xfrm>
          <a:prstGeom prst="rect">
            <a:avLst/>
          </a:prstGeom>
        </p:spPr>
        <p:txBody>
          <a:bodyPr vert="horz" lIns="91859" tIns="45930" rIns="91859" bIns="4593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2777" y="3"/>
            <a:ext cx="3170717" cy="482055"/>
          </a:xfrm>
          <a:prstGeom prst="rect">
            <a:avLst/>
          </a:prstGeom>
        </p:spPr>
        <p:txBody>
          <a:bodyPr vert="horz" lIns="91859" tIns="45930" rIns="91859" bIns="45930" rtlCol="0"/>
          <a:lstStyle>
            <a:lvl1pPr algn="r">
              <a:defRPr sz="1200"/>
            </a:lvl1pPr>
          </a:lstStyle>
          <a:p>
            <a:fld id="{CBA8CE65-B63B-4F5D-AE3D-64E249F9EBCE}" type="datetimeFigureOut">
              <a:rPr lang="ru-RU" smtClean="0"/>
              <a:pPr/>
              <a:t>17.07.2026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146"/>
            <a:ext cx="3170717" cy="482055"/>
          </a:xfrm>
          <a:prstGeom prst="rect">
            <a:avLst/>
          </a:prstGeom>
        </p:spPr>
        <p:txBody>
          <a:bodyPr vert="horz" lIns="91859" tIns="45930" rIns="91859" bIns="4593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2777" y="9119146"/>
            <a:ext cx="3170717" cy="482055"/>
          </a:xfrm>
          <a:prstGeom prst="rect">
            <a:avLst/>
          </a:prstGeom>
        </p:spPr>
        <p:txBody>
          <a:bodyPr vert="horz" lIns="91859" tIns="45930" rIns="91859" bIns="45930" rtlCol="0" anchor="b"/>
          <a:lstStyle>
            <a:lvl1pPr algn="r">
              <a:defRPr sz="1200"/>
            </a:lvl1pPr>
          </a:lstStyle>
          <a:p>
            <a:fld id="{DCB5EA5C-DFB4-4AD6-B32F-8CFB50E115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0544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3170717" cy="482055"/>
          </a:xfrm>
          <a:prstGeom prst="rect">
            <a:avLst/>
          </a:prstGeom>
        </p:spPr>
        <p:txBody>
          <a:bodyPr vert="horz" lIns="91859" tIns="45930" rIns="91859" bIns="4593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2777" y="3"/>
            <a:ext cx="3170717" cy="482055"/>
          </a:xfrm>
          <a:prstGeom prst="rect">
            <a:avLst/>
          </a:prstGeom>
        </p:spPr>
        <p:txBody>
          <a:bodyPr vert="horz" lIns="91859" tIns="45930" rIns="91859" bIns="45930" rtlCol="0"/>
          <a:lstStyle>
            <a:lvl1pPr algn="r">
              <a:defRPr sz="1200"/>
            </a:lvl1pPr>
          </a:lstStyle>
          <a:p>
            <a:fld id="{EE5D08AC-DD3D-4BFD-A2DF-BA0475B6291A}" type="datetimeFigureOut">
              <a:rPr lang="ru-RU" smtClean="0"/>
              <a:pPr/>
              <a:t>17.07.2026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9463" y="1201738"/>
            <a:ext cx="5756275" cy="3238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59" tIns="45930" rIns="91859" bIns="4593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180" y="4620981"/>
            <a:ext cx="5852844" cy="3779685"/>
          </a:xfrm>
          <a:prstGeom prst="rect">
            <a:avLst/>
          </a:prstGeom>
        </p:spPr>
        <p:txBody>
          <a:bodyPr vert="horz" lIns="91859" tIns="45930" rIns="91859" bIns="4593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146"/>
            <a:ext cx="3170717" cy="482055"/>
          </a:xfrm>
          <a:prstGeom prst="rect">
            <a:avLst/>
          </a:prstGeom>
        </p:spPr>
        <p:txBody>
          <a:bodyPr vert="horz" lIns="91859" tIns="45930" rIns="91859" bIns="4593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2777" y="9119146"/>
            <a:ext cx="3170717" cy="482055"/>
          </a:xfrm>
          <a:prstGeom prst="rect">
            <a:avLst/>
          </a:prstGeom>
        </p:spPr>
        <p:txBody>
          <a:bodyPr vert="horz" lIns="91859" tIns="45930" rIns="91859" bIns="45930" rtlCol="0" anchor="b"/>
          <a:lstStyle>
            <a:lvl1pPr algn="r">
              <a:defRPr sz="1200"/>
            </a:lvl1pPr>
          </a:lstStyle>
          <a:p>
            <a:fld id="{093545D2-9076-45D4-8672-DCF2BA0CE2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65817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4D5BC-7988-EE27-DDFC-01583B35E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306FFB-3474-3F60-EC96-ACD673CB43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D67D32-C67A-7D4B-3AC9-5CD18D3AB4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91724E-4F30-534E-6AFB-ABDF9F9349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3545D2-9076-45D4-8672-DCF2BA0CE2C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6842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62DF8-6558-422F-AB2A-88AB546AC9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6A436E28-8DCE-DC15-7B12-20B745B480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81138" y="1119188"/>
            <a:ext cx="5359400" cy="3014662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54D135A3-A409-1300-12B0-FB501C0EAE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588893D-7DDD-521F-6557-388CAE38CA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7EFA70-6A78-41B4-8120-F7F33E10A4A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76456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59ED8E-28B6-FD0F-902B-FA5710582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19E7FF-6503-9711-8226-7E6FDCCB31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2B9AD3-F7A6-E8D5-CC79-D976E19E69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EF2E94-1972-6A85-E16C-E2F3D8E5BF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3545D2-9076-45D4-8672-DCF2BA0CE2C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78793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C4CC9C-5AB8-AE4E-C52D-781CA97D2D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947E99-CB23-48C8-6EFF-96C8E518AA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23B7FD-24D6-B7E7-872B-53ED70BBF6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361838-BD04-1ECB-C14D-F0CADBE758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3545D2-9076-45D4-8672-DCF2BA0CE2C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220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2AA49-F4BD-4DF9-B8A9-13FF033DBBA9}" type="datetime1">
              <a:rPr lang="ru-RU" smtClean="0"/>
              <a:pPr/>
              <a:t>17.07.2026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C45E4-77C6-419B-99F1-8E9B405CB5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557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BC708-385C-41BC-87E4-BC3C9ED113F3}" type="datetime1">
              <a:rPr lang="ru-RU" smtClean="0"/>
              <a:pPr/>
              <a:t>17.07.2026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C45E4-77C6-419B-99F1-8E9B405CB5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604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2DF59-9274-4816-913C-8943E0026729}" type="datetime1">
              <a:rPr lang="ru-RU" smtClean="0"/>
              <a:pPr/>
              <a:t>17.07.2026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C45E4-77C6-419B-99F1-8E9B405CB5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5197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sto su una colon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1803373" y="1129776"/>
            <a:ext cx="8559828" cy="511283"/>
          </a:xfrm>
          <a:prstGeom prst="rect">
            <a:avLst/>
          </a:prstGeom>
        </p:spPr>
        <p:txBody>
          <a:bodyPr lIns="108000" tIns="0" rIns="108000" anchor="t">
            <a:noAutofit/>
          </a:bodyPr>
          <a:lstStyle>
            <a:lvl1pPr algn="l">
              <a:defRPr sz="2000" b="0" cap="none" baseline="0"/>
            </a:lvl1pPr>
          </a:lstStyle>
          <a:p>
            <a:r>
              <a:rPr lang="es-CL" noProof="0"/>
              <a:t>Fare clic per digitare il sottotitolo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 hasCustomPrompt="1"/>
          </p:nvPr>
        </p:nvSpPr>
        <p:spPr>
          <a:xfrm>
            <a:off x="1803373" y="486554"/>
            <a:ext cx="8559828" cy="610240"/>
          </a:xfrm>
        </p:spPr>
        <p:txBody>
          <a:bodyPr bIns="0" anchor="b">
            <a:noAutofit/>
          </a:bodyPr>
          <a:lstStyle>
            <a:lvl1pPr marL="0" indent="0">
              <a:buNone/>
              <a:defRPr sz="2400" b="1">
                <a:solidFill>
                  <a:srgbClr val="24509A"/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CL" noProof="0"/>
              <a:t>Fare clic per digitare il titolo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A63-4422-4E48-BD42-7AA48B653B07}" type="slidenum">
              <a:rPr lang="it-IT" smtClean="0"/>
              <a:pPr/>
              <a:t>‹#›</a:t>
            </a:fld>
            <a:endParaRPr lang="it-IT"/>
          </a:p>
        </p:txBody>
      </p:sp>
      <p:sp>
        <p:nvSpPr>
          <p:cNvPr id="7" name="Sottotitolo 2"/>
          <p:cNvSpPr>
            <a:spLocks noGrp="1"/>
          </p:cNvSpPr>
          <p:nvPr>
            <p:ph type="subTitle" idx="13" hasCustomPrompt="1"/>
          </p:nvPr>
        </p:nvSpPr>
        <p:spPr>
          <a:xfrm>
            <a:off x="433667" y="1692000"/>
            <a:ext cx="11140095" cy="4284000"/>
          </a:xfrm>
        </p:spPr>
        <p:txBody>
          <a:bodyPr tIns="0">
            <a:noAutofit/>
          </a:bodyPr>
          <a:lstStyle>
            <a:lvl1pPr marL="0" indent="0" algn="l">
              <a:lnSpc>
                <a:spcPts val="2800"/>
              </a:lnSpc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CL" noProof="0"/>
              <a:t>Fare clic per digitare il testo su una colonna.</a:t>
            </a:r>
          </a:p>
        </p:txBody>
      </p:sp>
    </p:spTree>
    <p:extLst>
      <p:ext uri="{BB962C8B-B14F-4D97-AF65-F5344CB8AC3E}">
        <p14:creationId xmlns:p14="http://schemas.microsoft.com/office/powerpoint/2010/main" val="3345938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C5E78-14E6-4E98-AEF1-15EF7460BE47}" type="datetime1">
              <a:rPr lang="ru-RU" smtClean="0"/>
              <a:pPr/>
              <a:t>17.07.2026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C45E4-77C6-419B-99F1-8E9B405CB5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345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11BDA-09F9-444D-BFAC-D5681D69BFF5}" type="datetime1">
              <a:rPr lang="ru-RU" smtClean="0"/>
              <a:pPr/>
              <a:t>17.07.2026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C45E4-77C6-419B-99F1-8E9B405CB5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798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4F4B5-57B5-4549-B602-1F5AADDADEDA}" type="datetime1">
              <a:rPr lang="ru-RU" smtClean="0"/>
              <a:pPr/>
              <a:t>17.07.2026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C45E4-77C6-419B-99F1-8E9B405CB5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971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01499-A939-42A8-A270-489940201ED2}" type="datetime1">
              <a:rPr lang="ru-RU" smtClean="0"/>
              <a:pPr/>
              <a:t>17.07.2026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C45E4-77C6-419B-99F1-8E9B405CB5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996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0F8B1-909B-4E62-A5D9-87707FEBF1EA}" type="datetime1">
              <a:rPr lang="ru-RU" smtClean="0"/>
              <a:pPr/>
              <a:t>17.07.2026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C45E4-77C6-419B-99F1-8E9B405CB5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963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1C4AC-F75B-4427-AE01-22944CE19D95}" type="datetime1">
              <a:rPr lang="ru-RU" smtClean="0"/>
              <a:pPr/>
              <a:t>17.07.2026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C45E4-77C6-419B-99F1-8E9B405CB5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703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E385B-9B48-4B03-AE15-C0686879B2AB}" type="datetime1">
              <a:rPr lang="ru-RU" smtClean="0"/>
              <a:pPr/>
              <a:t>17.07.2026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C45E4-77C6-419B-99F1-8E9B405CB5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347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0EC9-62C7-4268-B25A-4C9529639B83}" type="datetime1">
              <a:rPr lang="ru-RU" smtClean="0"/>
              <a:pPr/>
              <a:t>17.07.2026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C45E4-77C6-419B-99F1-8E9B405CB5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383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/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37222754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Слайд think-cell" r:id="rId17" imgW="360" imgH="360" progId="TCLayout.ActiveDocument.1">
                  <p:embed/>
                </p:oleObj>
              </mc:Choice>
              <mc:Fallback>
                <p:oleObj name="Слайд think-cell" r:id="rId17" imgW="360" imgH="360" progId="TCLayout.ActiveDocument.1">
                  <p:embed/>
                  <p:pic>
                    <p:nvPicPr>
                      <p:cNvPr id="0" name="Picture 20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 hidden="1"/>
          <p:cNvSpPr/>
          <p:nvPr userDrawn="1">
            <p:custDataLst>
              <p:tags r:id="rId1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/>
            <a:endParaRPr lang="en-US" sz="4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843FC7-E963-4E99-8983-19EA5D4DA407}" type="datetime1">
              <a:rPr lang="ru-RU" smtClean="0"/>
              <a:pPr/>
              <a:t>17.07.2026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BC45E4-77C6-419B-99F1-8E9B405CB53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 hidden="1"/>
          <p:cNvSpPr/>
          <p:nvPr userDrawn="1">
            <p:custDataLst>
              <p:tags r:id="rId16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/>
            <a:endParaRPr lang="en-US" sz="4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529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customXml" Target="../../customXml/item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chart" Target="../charts/chart2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chart" Target="../charts/chart1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chart" Target="../charts/chart4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chart" Target="../charts/chart3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12.xml"/><Relationship Id="rId7" Type="http://schemas.microsoft.com/office/2014/relationships/chartEx" Target="../charts/chartEx1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oleObject" Target="../embeddings/oleObject4.bin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15.xml"/><Relationship Id="rId7" Type="http://schemas.microsoft.com/office/2014/relationships/chartEx" Target="../charts/chartEx2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5.bin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image" Target="../media/image9.emf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image" Target="../media/image10.emf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custData r:id="rId1"/>
            </p:custDataLst>
          </p:nvPr>
        </p:nvSpPr>
        <p:spPr>
          <a:xfrm>
            <a:off x="9347446" y="6436787"/>
            <a:ext cx="2743200" cy="365125"/>
          </a:xfrm>
        </p:spPr>
        <p:txBody>
          <a:bodyPr/>
          <a:lstStyle/>
          <a:p>
            <a:fld id="{88BC45E4-77C6-419B-99F1-8E9B405CB538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1" name="Rectangle 2"/>
          <p:cNvSpPr txBox="1">
            <a:spLocks noChangeArrowheads="1"/>
          </p:cNvSpPr>
          <p:nvPr/>
        </p:nvSpPr>
        <p:spPr>
          <a:xfrm>
            <a:off x="0" y="2374280"/>
            <a:ext cx="12192000" cy="232313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altLang="ru-RU" sz="2400" b="1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Результаты деятельности ТОО «</a:t>
            </a:r>
            <a:r>
              <a:rPr lang="ru-RU" altLang="ru-RU" sz="2400" b="1" dirty="0" err="1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Шульбинская</a:t>
            </a:r>
            <a:r>
              <a:rPr lang="ru-RU" altLang="ru-RU" sz="2400" b="1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ГЭС»</a:t>
            </a:r>
          </a:p>
          <a:p>
            <a:pPr algn="ctr"/>
            <a:r>
              <a:rPr lang="ru-RU" altLang="ru-RU" sz="2400" b="1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За 6 месяцев 2026 года</a:t>
            </a:r>
          </a:p>
        </p:txBody>
      </p:sp>
      <p:sp>
        <p:nvSpPr>
          <p:cNvPr id="43" name="Rectangle 4"/>
          <p:cNvSpPr txBox="1">
            <a:spLocks noChangeArrowheads="1"/>
          </p:cNvSpPr>
          <p:nvPr/>
        </p:nvSpPr>
        <p:spPr>
          <a:xfrm>
            <a:off x="2895600" y="6227200"/>
            <a:ext cx="6400800" cy="286874"/>
          </a:xfrm>
          <a:prstGeom prst="rect">
            <a:avLst/>
          </a:prstGeom>
        </p:spPr>
        <p:txBody>
          <a:bodyPr vert="horz" lIns="92075" tIns="46038" rIns="92075" bIns="46038" rtlCol="0" anchor="ctr" anchorCtr="1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100000"/>
              </a:spcBef>
              <a:buNone/>
            </a:pPr>
            <a:r>
              <a:rPr lang="ru-RU" altLang="ko-KR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п.Шульбинск</a:t>
            </a:r>
            <a:r>
              <a:rPr lang="ru-RU" altLang="ko-KR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2026 год</a:t>
            </a:r>
            <a:endParaRPr lang="ko-KR" alt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E55FF21-A065-22D2-06DA-C333C95486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5148" y="254659"/>
            <a:ext cx="3946525" cy="18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399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21" name="Object 1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7" y="1587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Слайд think-cell" r:id="rId4" imgW="270" imgH="270" progId="TCLayout.ActiveDocument.1">
                  <p:embed/>
                </p:oleObj>
              </mc:Choice>
              <mc:Fallback>
                <p:oleObj name="Слайд think-cell" r:id="rId4" imgW="270" imgH="270" progId="TCLayout.ActiveDocument.1">
                  <p:embed/>
                  <p:pic>
                    <p:nvPicPr>
                      <p:cNvPr id="30721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7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Прямоугольник 10" hidden="1"/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+mn-lt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224267" y="562021"/>
            <a:ext cx="11697195" cy="0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347446" y="6436787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BC45E4-77C6-419B-99F1-8E9B405CB5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Title 1"/>
          <p:cNvSpPr>
            <a:spLocks noGrp="1"/>
          </p:cNvSpPr>
          <p:nvPr>
            <p:ph type="title"/>
          </p:nvPr>
        </p:nvSpPr>
        <p:spPr>
          <a:xfrm>
            <a:off x="168275" y="34405"/>
            <a:ext cx="11819862" cy="525776"/>
          </a:xfrm>
        </p:spPr>
        <p:txBody>
          <a:bodyPr vert="horz">
            <a:normAutofit/>
          </a:bodyPr>
          <a:lstStyle/>
          <a:p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Обзор основных производственных показателей (</a:t>
            </a:r>
            <a:r>
              <a:rPr lang="en-US" sz="18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I</a:t>
            </a:r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)</a:t>
            </a:r>
            <a:endParaRPr lang="en-US" sz="1800" b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76464" y="4007582"/>
            <a:ext cx="5670800" cy="2031325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Комментарии: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Объем реализации электроэнергии </a:t>
            </a: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за  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мес 2026 г. составили –            882</a:t>
            </a:r>
            <a:r>
              <a:rPr lang="ru-RU" sz="1400" i="1" dirty="0">
                <a:latin typeface="Calibri"/>
              </a:rPr>
              <a:t> 785</a:t>
            </a: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тыс. кВтч., со снижением к уровню объемов аналогичного периода 202</a:t>
            </a:r>
            <a:r>
              <a:rPr lang="ru-RU" sz="1400" i="1" dirty="0">
                <a:latin typeface="Calibri"/>
              </a:rPr>
              <a:t>5</a:t>
            </a: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года  - 1 004 983 млн кВтч. (снижение на  122 198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тыс. кВтч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или на 12%).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i="1" dirty="0">
                <a:latin typeface="Calibri"/>
              </a:rPr>
              <a:t>Причинами отклонения являются маловодный период, средняя боковая приточность за 2025 год составила ср. мес. 929 м3/с, в 2026 году - 805 м3/с.  </a:t>
            </a:r>
            <a:endParaRPr kumimoji="0" lang="ru-RU" sz="14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250662" y="4007582"/>
            <a:ext cx="5670800" cy="2031325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Комментарии:</a:t>
            </a:r>
          </a:p>
          <a:p>
            <a:pPr lvl="0" algn="just">
              <a:defRPr/>
            </a:pPr>
            <a:r>
              <a:rPr lang="ru-RU" sz="1400" b="1" i="1" dirty="0"/>
              <a:t>По итогам </a:t>
            </a:r>
            <a:r>
              <a:rPr lang="en-US" sz="1400" b="1" i="1" dirty="0"/>
              <a:t>6</a:t>
            </a:r>
            <a:r>
              <a:rPr lang="ru-RU" sz="1400" b="1" i="1" dirty="0"/>
              <a:t> мес 2026 года </a:t>
            </a:r>
            <a:r>
              <a:rPr lang="ru-RU" sz="1400" i="1" dirty="0">
                <a:latin typeface="Calibri"/>
              </a:rPr>
              <a:t>объем услуг по поддержанию готовности электрической мощности составил 2 754 МВт, снижение обусловлено снижением объема с 576 МВт на 459 МВт (согласно проведенных торгов от 19.11.2025г.).</a:t>
            </a:r>
          </a:p>
          <a:p>
            <a:pPr lvl="0" algn="just">
              <a:defRPr/>
            </a:pPr>
            <a:endParaRPr lang="ru-RU" sz="1400" i="1" dirty="0">
              <a:latin typeface="Calibri"/>
            </a:endParaRPr>
          </a:p>
          <a:p>
            <a:pPr lvl="0" algn="just">
              <a:defRPr/>
            </a:pPr>
            <a:endParaRPr lang="ru-RU" sz="1400" i="1" dirty="0"/>
          </a:p>
          <a:p>
            <a:pPr lvl="0" algn="just">
              <a:defRPr/>
            </a:pPr>
            <a:endParaRPr lang="ru-RU" sz="1400" i="1" dirty="0"/>
          </a:p>
          <a:p>
            <a:pPr lvl="0" algn="just">
              <a:defRPr/>
            </a:pPr>
            <a:endParaRPr lang="ru-RU" sz="1400" i="1" dirty="0"/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2378464C-D551-2B2B-71ED-78F165EE93C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6195130"/>
              </p:ext>
            </p:extLst>
          </p:nvPr>
        </p:nvGraphicFramePr>
        <p:xfrm>
          <a:off x="641927" y="911352"/>
          <a:ext cx="4571999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37BE9A77-C866-205A-7A06-7CE0F9A7C24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935505"/>
              </p:ext>
            </p:extLst>
          </p:nvPr>
        </p:nvGraphicFramePr>
        <p:xfrm>
          <a:off x="6304763" y="958061"/>
          <a:ext cx="5562598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483704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85089-E820-59BF-2B22-6EA0D9206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21" name="Object 1" hidden="1">
            <a:extLst>
              <a:ext uri="{FF2B5EF4-FFF2-40B4-BE49-F238E27FC236}">
                <a16:creationId xmlns:a16="http://schemas.microsoft.com/office/drawing/2014/main" id="{773854E9-9B03-FB95-590E-03B4F003CFC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7" y="1587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Слайд think-cell" r:id="rId4" imgW="270" imgH="270" progId="TCLayout.ActiveDocument.1">
                  <p:embed/>
                </p:oleObj>
              </mc:Choice>
              <mc:Fallback>
                <p:oleObj name="Слайд think-cell" r:id="rId4" imgW="270" imgH="270" progId="TCLayout.ActiveDocument.1">
                  <p:embed/>
                  <p:pic>
                    <p:nvPicPr>
                      <p:cNvPr id="30721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7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Прямоугольник 10" hidden="1">
            <a:extLst>
              <a:ext uri="{FF2B5EF4-FFF2-40B4-BE49-F238E27FC236}">
                <a16:creationId xmlns:a16="http://schemas.microsoft.com/office/drawing/2014/main" id="{52BE07DC-A3D6-D168-30D2-7CA2EEF595F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+mn-lt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A1B086A-D2F8-0262-1AFB-74FD5B62522C}"/>
              </a:ext>
            </a:extLst>
          </p:cNvPr>
          <p:cNvCxnSpPr/>
          <p:nvPr/>
        </p:nvCxnSpPr>
        <p:spPr>
          <a:xfrm>
            <a:off x="224267" y="562021"/>
            <a:ext cx="11697195" cy="0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1F71AD1-5464-D455-DE4E-503409E71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7446" y="6436787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BC45E4-77C6-419B-99F1-8E9B405CB5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Title 1">
            <a:extLst>
              <a:ext uri="{FF2B5EF4-FFF2-40B4-BE49-F238E27FC236}">
                <a16:creationId xmlns:a16="http://schemas.microsoft.com/office/drawing/2014/main" id="{B3383A9A-9CA1-3EB0-480F-0DF8D8F4D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275" y="34405"/>
            <a:ext cx="11819862" cy="525776"/>
          </a:xfrm>
        </p:spPr>
        <p:txBody>
          <a:bodyPr vert="horz">
            <a:normAutofit/>
          </a:bodyPr>
          <a:lstStyle/>
          <a:p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Обзор основных производственных показателей (</a:t>
            </a:r>
            <a:r>
              <a:rPr lang="en-US" sz="18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II</a:t>
            </a:r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)</a:t>
            </a:r>
            <a:endParaRPr lang="en-US" sz="1800" b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4DE7274-09CA-2850-25DD-8118D4E1AC6F}"/>
              </a:ext>
            </a:extLst>
          </p:cNvPr>
          <p:cNvSpPr txBox="1"/>
          <p:nvPr/>
        </p:nvSpPr>
        <p:spPr>
          <a:xfrm>
            <a:off x="383988" y="3776688"/>
            <a:ext cx="11570479" cy="2677656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Комментарии: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Тариф на реализацию электроэнергии </a:t>
            </a:r>
            <a:r>
              <a:rPr kumimoji="0" lang="ru-RU" sz="1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Тариф на электроэнергию утвержден по приказу Министра энергетика РК 42-н/қ от 27.01.2025г. Во исполнения поручения Главы государства данных в рамках совещание по вопросам макроэкономических дисбалансов и инфляционных рисков от 8 октября 2025 года, Правительством Республики Казахстан приняты меры по макроэкономической стабильности, в частности по недопущению роста тарифов на коммунальные услуги. В этой связи, предельные тарифы на электрическую энергию на 2026 год принят на уровне предельных тарифов на электрическую энергию 2025 года.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i="1" dirty="0">
                <a:latin typeface="Calibri"/>
              </a:rPr>
              <a:t>З</a:t>
            </a: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а период с января по июнь 2026 </a:t>
            </a:r>
            <a:r>
              <a:rPr lang="ru-RU" sz="1400" i="1" dirty="0">
                <a:latin typeface="Calibri"/>
              </a:rPr>
              <a:t>год тариф составил</a:t>
            </a: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lang="ru-RU" sz="1400" i="1" dirty="0">
                <a:latin typeface="Calibri"/>
              </a:rPr>
              <a:t>в размере 5,13 тенге/кВтч, что ниже тарифа за 6 мес 2025 года на 0,04 тенге или 1% (тариф сформирован с учетом реализации ЭЭ на БРЭ при АРЧМ). </a:t>
            </a:r>
          </a:p>
          <a:p>
            <a:pPr algn="just">
              <a:defRPr/>
            </a:pPr>
            <a:r>
              <a:rPr lang="ru-RU" sz="1400" b="1" i="1" dirty="0"/>
              <a:t>Себестоимость электроэнергии </a:t>
            </a:r>
            <a:r>
              <a:rPr lang="ru-RU" sz="1400" i="1" dirty="0"/>
              <a:t>за период с января по июнь 2026 год составила 4,27 тенге/кВтч, за период с января по июнь 2025 год – 3,25 тенге/кВтч. Рост себестоимости составил 32%. </a:t>
            </a:r>
          </a:p>
          <a:p>
            <a:pPr algn="just">
              <a:defRPr/>
            </a:pPr>
            <a:r>
              <a:rPr lang="ru-RU" sz="1400" b="1" i="1" dirty="0"/>
              <a:t>Тариф на поддержание мощности </a:t>
            </a:r>
            <a:r>
              <a:rPr lang="ru-RU" sz="1400" i="1" dirty="0"/>
              <a:t>за 6 месяцев 2025 года составил 1 160 000 тенге/МВт*мес, за 6 мес 2026 года – 1 170 000 тенге/МВт*мес. Разница с показателем прошлого года составила 10 000 тенге/МВт*мес или 0,86% в сторону увеличения.</a:t>
            </a: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E5BA3316-D75A-4D52-9C3B-8EDD7DA4CB1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2561392"/>
              </p:ext>
            </p:extLst>
          </p:nvPr>
        </p:nvGraphicFramePr>
        <p:xfrm>
          <a:off x="6548581" y="806309"/>
          <a:ext cx="5209309" cy="29085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8D93390A-ED41-9364-F765-E1D4BCE658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0512628"/>
              </p:ext>
            </p:extLst>
          </p:nvPr>
        </p:nvGraphicFramePr>
        <p:xfrm>
          <a:off x="563418" y="904973"/>
          <a:ext cx="5791200" cy="2809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964904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D6A869-9552-8C4A-BEE5-42FF3E1F7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Объект 8" hidden="1">
            <a:extLst>
              <a:ext uri="{FF2B5EF4-FFF2-40B4-BE49-F238E27FC236}">
                <a16:creationId xmlns:a16="http://schemas.microsoft.com/office/drawing/2014/main" id="{8D656740-DCC2-EA9A-A633-9D5D3539200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Слайд think-cell" r:id="rId4" imgW="395" imgH="396" progId="TCLayout.ActiveDocument.1">
                  <p:embed/>
                </p:oleObj>
              </mc:Choice>
              <mc:Fallback>
                <p:oleObj name="Слайд think-cell" r:id="rId4" imgW="395" imgH="396" progId="TCLayout.ActiveDocument.1">
                  <p:embed/>
                  <p:pic>
                    <p:nvPicPr>
                      <p:cNvPr id="9" name="Объект 8" hidden="1">
                        <a:extLst>
                          <a:ext uri="{FF2B5EF4-FFF2-40B4-BE49-F238E27FC236}">
                            <a16:creationId xmlns:a16="http://schemas.microsoft.com/office/drawing/2014/main" id="{DA5E108B-0710-44C4-96D6-A7ECBD73F0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EB78B020-5348-8E76-FAAE-E77C94CE285A}"/>
              </a:ext>
            </a:extLst>
          </p:cNvPr>
          <p:cNvSpPr txBox="1">
            <a:spLocks/>
          </p:cNvSpPr>
          <p:nvPr/>
        </p:nvSpPr>
        <p:spPr>
          <a:xfrm>
            <a:off x="257336" y="230895"/>
            <a:ext cx="9191464" cy="3080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Результаты финасово-хозяйственной деятельности за 6 месяцев 2026 года</a:t>
            </a:r>
            <a:endParaRPr lang="en-US" sz="1800" b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46F1B29-1E24-C7C2-21B3-17157744F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BC45E4-77C6-419B-99F1-8E9B405CB5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8" name="Straight Connector 12">
            <a:extLst>
              <a:ext uri="{FF2B5EF4-FFF2-40B4-BE49-F238E27FC236}">
                <a16:creationId xmlns:a16="http://schemas.microsoft.com/office/drawing/2014/main" id="{1271E9D9-F650-28FF-832A-1BAB4177E0B2}"/>
              </a:ext>
            </a:extLst>
          </p:cNvPr>
          <p:cNvCxnSpPr/>
          <p:nvPr/>
        </p:nvCxnSpPr>
        <p:spPr>
          <a:xfrm>
            <a:off x="226111" y="666750"/>
            <a:ext cx="11697195" cy="0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17">
            <a:extLst>
              <a:ext uri="{FF2B5EF4-FFF2-40B4-BE49-F238E27FC236}">
                <a16:creationId xmlns:a16="http://schemas.microsoft.com/office/drawing/2014/main" id="{E0EB7BEA-9A43-FE1E-D3DE-F4FAE85A90EB}"/>
              </a:ext>
            </a:extLst>
          </p:cNvPr>
          <p:cNvSpPr txBox="1"/>
          <p:nvPr/>
        </p:nvSpPr>
        <p:spPr>
          <a:xfrm>
            <a:off x="922481" y="4861659"/>
            <a:ext cx="8858828" cy="1200329"/>
          </a:xfrm>
          <a:prstGeom prst="rect">
            <a:avLst/>
          </a:prstGeom>
          <a:noFill/>
          <a:ln>
            <a:solidFill>
              <a:srgbClr val="C6B298"/>
            </a:solidFill>
          </a:ln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Комментарии: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Основные факторы изменения дохода указаны в слайде №5;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Изменение себестоимости, ОАР и операционной прибыли детально указано на слайде №6.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59E034D-4ED4-13E4-1EA8-D137BE12CE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2481" y="963672"/>
            <a:ext cx="8858828" cy="3784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264AD5-B6BE-EB29-4785-DB862DD88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9 Objeto" hidden="1">
            <a:extLst>
              <a:ext uri="{FF2B5EF4-FFF2-40B4-BE49-F238E27FC236}">
                <a16:creationId xmlns:a16="http://schemas.microsoft.com/office/drawing/2014/main" id="{AF8BE387-32C1-DEFA-6407-E88B30C3463F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143003" y="3"/>
          <a:ext cx="158751" cy="1587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Слайд think-cell" r:id="rId6" imgW="0" imgH="0" progId="TCLayout.ActiveDocument.1">
                  <p:embed/>
                </p:oleObj>
              </mc:Choice>
              <mc:Fallback>
                <p:oleObj name="Слайд think-cell" r:id="rId6" imgW="0" imgH="0" progId="TCLayout.ActiveDocument.1">
                  <p:embed/>
                  <p:pic>
                    <p:nvPicPr>
                      <p:cNvPr id="10" name="9 Objeto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3" y="3"/>
                        <a:ext cx="158751" cy="1587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 hidden="1">
            <a:extLst>
              <a:ext uri="{FF2B5EF4-FFF2-40B4-BE49-F238E27FC236}">
                <a16:creationId xmlns:a16="http://schemas.microsoft.com/office/drawing/2014/main" id="{C2BDD2D3-4CAC-EA99-4DA6-1B562B1BDB9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9858B789-F69E-8AFA-88DB-530B359452D3}"/>
              </a:ext>
            </a:extLst>
          </p:cNvPr>
          <p:cNvSpPr txBox="1"/>
          <p:nvPr/>
        </p:nvSpPr>
        <p:spPr>
          <a:xfrm>
            <a:off x="203748" y="173877"/>
            <a:ext cx="1043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Анализ отклонения дохода за 6 месяцев 2026 г. от факта аналогичного периода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BAB6E1E-752B-716A-7D8C-A7F107307882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11255738" y="6446801"/>
            <a:ext cx="68180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BC4A63-4422-4E48-BD42-7AA48B653B07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39" name="Straight Connector 12">
            <a:extLst>
              <a:ext uri="{FF2B5EF4-FFF2-40B4-BE49-F238E27FC236}">
                <a16:creationId xmlns:a16="http://schemas.microsoft.com/office/drawing/2014/main" id="{D8E3849F-ED94-6CCB-4FD0-EF934D4B9F54}"/>
              </a:ext>
            </a:extLst>
          </p:cNvPr>
          <p:cNvCxnSpPr/>
          <p:nvPr/>
        </p:nvCxnSpPr>
        <p:spPr>
          <a:xfrm>
            <a:off x="269963" y="536198"/>
            <a:ext cx="11697195" cy="0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Box 141">
            <a:extLst>
              <a:ext uri="{FF2B5EF4-FFF2-40B4-BE49-F238E27FC236}">
                <a16:creationId xmlns:a16="http://schemas.microsoft.com/office/drawing/2014/main" id="{D434B59B-D9F5-ACB6-3F92-62E9FBF58744}"/>
              </a:ext>
            </a:extLst>
          </p:cNvPr>
          <p:cNvSpPr txBox="1"/>
          <p:nvPr/>
        </p:nvSpPr>
        <p:spPr>
          <a:xfrm>
            <a:off x="116551" y="3557948"/>
            <a:ext cx="50988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15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ОСНОВНЫЕ ФАКТОРЫ ИЗМЕНЕНИЯ ДОХОДА:</a:t>
            </a: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BC001CCF-FC23-CAE1-E5EA-6B668F5BE75B}"/>
              </a:ext>
            </a:extLst>
          </p:cNvPr>
          <p:cNvSpPr txBox="1"/>
          <p:nvPr/>
        </p:nvSpPr>
        <p:spPr>
          <a:xfrm>
            <a:off x="269963" y="705674"/>
            <a:ext cx="11220072" cy="269304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50" b="1" dirty="0">
                <a:solidFill>
                  <a:prstClr val="black"/>
                </a:solidFill>
                <a:cs typeface="Arial" panose="020B0604020202020204" pitchFamily="34" charset="0"/>
              </a:rPr>
              <a:t>Доход</a:t>
            </a:r>
            <a:r>
              <a:rPr kumimoji="0" lang="ru-RU" sz="11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за</a:t>
            </a: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lang="ru-RU" sz="1150" b="1" dirty="0">
                <a:solidFill>
                  <a:prstClr val="black"/>
                </a:solidFill>
                <a:cs typeface="Arial" panose="020B0604020202020204" pitchFamily="34" charset="0"/>
              </a:rPr>
              <a:t>6</a:t>
            </a:r>
            <a:r>
              <a:rPr kumimoji="0" lang="ru-RU" sz="11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месяцев 2026 г. составил 8 148 734 тыс. тенге, снижение по отношению к аналогичному периоду</a:t>
            </a: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kk-KZ" sz="11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прошлого года</a:t>
            </a:r>
            <a:r>
              <a:rPr kumimoji="0" lang="ru-RU" sz="11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на 1 377 572 тыс. тенге или 14%.</a:t>
            </a:r>
          </a:p>
        </p:txBody>
      </p:sp>
      <p:grpSp>
        <p:nvGrpSpPr>
          <p:cNvPr id="75" name="Группа 74">
            <a:extLst>
              <a:ext uri="{FF2B5EF4-FFF2-40B4-BE49-F238E27FC236}">
                <a16:creationId xmlns:a16="http://schemas.microsoft.com/office/drawing/2014/main" id="{F378072F-1213-4666-E37D-FCC163A9727F}"/>
              </a:ext>
            </a:extLst>
          </p:cNvPr>
          <p:cNvGrpSpPr/>
          <p:nvPr/>
        </p:nvGrpSpPr>
        <p:grpSpPr>
          <a:xfrm>
            <a:off x="116551" y="3790564"/>
            <a:ext cx="6119519" cy="2918859"/>
            <a:chOff x="201135" y="3871114"/>
            <a:chExt cx="5613337" cy="2918859"/>
          </a:xfrm>
        </p:grpSpPr>
        <p:sp>
          <p:nvSpPr>
            <p:cNvPr id="76" name="35 CuadroTexto">
              <a:extLst>
                <a:ext uri="{FF2B5EF4-FFF2-40B4-BE49-F238E27FC236}">
                  <a16:creationId xmlns:a16="http://schemas.microsoft.com/office/drawing/2014/main" id="{271CE6F9-332C-1FD8-64CA-968100ABF4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1124" y="6574529"/>
              <a:ext cx="213520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Arial" pitchFamily="34" charset="0"/>
                </a:rPr>
                <a:t>.</a:t>
              </a:r>
              <a:endPara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itchFamily="34" charset="0"/>
              </a:endParaRPr>
            </a:p>
          </p:txBody>
        </p:sp>
        <p:grpSp>
          <p:nvGrpSpPr>
            <p:cNvPr id="77" name="Группа 76">
              <a:extLst>
                <a:ext uri="{FF2B5EF4-FFF2-40B4-BE49-F238E27FC236}">
                  <a16:creationId xmlns:a16="http://schemas.microsoft.com/office/drawing/2014/main" id="{2CB77CBF-FCDA-A0CA-B594-12F2E162571C}"/>
                </a:ext>
              </a:extLst>
            </p:cNvPr>
            <p:cNvGrpSpPr/>
            <p:nvPr/>
          </p:nvGrpSpPr>
          <p:grpSpPr>
            <a:xfrm>
              <a:off x="469215" y="4182716"/>
              <a:ext cx="5345257" cy="361420"/>
              <a:chOff x="469216" y="3408805"/>
              <a:chExt cx="5345257" cy="361420"/>
            </a:xfrm>
          </p:grpSpPr>
          <p:sp>
            <p:nvSpPr>
              <p:cNvPr id="90" name="Rectangle 9">
                <a:extLst>
                  <a:ext uri="{FF2B5EF4-FFF2-40B4-BE49-F238E27FC236}">
                    <a16:creationId xmlns:a16="http://schemas.microsoft.com/office/drawing/2014/main" id="{3F8B7412-4518-FD72-0220-B48AB2364763}"/>
                  </a:ext>
                </a:extLst>
              </p:cNvPr>
              <p:cNvSpPr/>
              <p:nvPr/>
            </p:nvSpPr>
            <p:spPr>
              <a:xfrm>
                <a:off x="469216" y="3408805"/>
                <a:ext cx="1007761" cy="36142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ru-RU" sz="1200" b="1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631</a:t>
                </a:r>
                <a:r>
                  <a:rPr kumimoji="0" lang="ru-RU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670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тыс.тг</a:t>
                </a:r>
                <a:endPara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650E6AAC-81A0-9557-BF8E-296EED3B1AD8}"/>
                  </a:ext>
                </a:extLst>
              </p:cNvPr>
              <p:cNvSpPr txBox="1"/>
              <p:nvPr/>
            </p:nvSpPr>
            <p:spPr>
              <a:xfrm>
                <a:off x="1520635" y="3456585"/>
                <a:ext cx="1532216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объем реализации ЭЭ  </a:t>
                </a:r>
                <a:endPara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Rectangle 21">
                <a:extLst>
                  <a:ext uri="{FF2B5EF4-FFF2-40B4-BE49-F238E27FC236}">
                    <a16:creationId xmlns:a16="http://schemas.microsoft.com/office/drawing/2014/main" id="{F7958172-8103-AC74-864A-0B223FE8E6AB}"/>
                  </a:ext>
                </a:extLst>
              </p:cNvPr>
              <p:cNvSpPr/>
              <p:nvPr/>
            </p:nvSpPr>
            <p:spPr>
              <a:xfrm>
                <a:off x="3287212" y="3408805"/>
                <a:ext cx="992793" cy="36142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sz="1200" b="1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-34 531</a:t>
                </a:r>
                <a:endParaRPr kumimoji="0" lang="ru-RU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тыс</a:t>
                </a:r>
                <a:r>
                  <a:rPr kumimoji="0" lang="ru-RU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ru-RU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тг</a:t>
                </a:r>
                <a:endPara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C9741748-F306-9580-A651-8B08C2900343}"/>
                  </a:ext>
                </a:extLst>
              </p:cNvPr>
              <p:cNvSpPr txBox="1"/>
              <p:nvPr/>
            </p:nvSpPr>
            <p:spPr>
              <a:xfrm>
                <a:off x="4323663" y="3411183"/>
                <a:ext cx="1490810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тариф на </a:t>
                </a:r>
                <a:r>
                  <a:rPr lang="ru-RU" sz="105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ЭЭ</a:t>
                </a:r>
                <a:endPara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82" name="Прямая соединительная линия 81">
              <a:extLst>
                <a:ext uri="{FF2B5EF4-FFF2-40B4-BE49-F238E27FC236}">
                  <a16:creationId xmlns:a16="http://schemas.microsoft.com/office/drawing/2014/main" id="{96647548-2FAD-E5C2-C8F6-F73841E69F34}"/>
                </a:ext>
              </a:extLst>
            </p:cNvPr>
            <p:cNvCxnSpPr/>
            <p:nvPr/>
          </p:nvCxnSpPr>
          <p:spPr>
            <a:xfrm>
              <a:off x="250973" y="4110589"/>
              <a:ext cx="5440362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209A37D8-56A3-5A40-6160-E283897D6A0E}"/>
                </a:ext>
              </a:extLst>
            </p:cNvPr>
            <p:cNvSpPr txBox="1"/>
            <p:nvPr/>
          </p:nvSpPr>
          <p:spPr>
            <a:xfrm>
              <a:off x="201135" y="3871114"/>
              <a:ext cx="2763738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050" b="1" dirty="0">
                  <a:solidFill>
                    <a:prstClr val="black"/>
                  </a:solidFill>
                  <a:cs typeface="Arial" panose="020B0604020202020204" pitchFamily="34" charset="0"/>
                </a:rPr>
                <a:t>Реализация</a:t>
              </a:r>
              <a:r>
                <a:rPr kumimoji="0" lang="ru-RU" sz="105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 ЭЭ и рынок мощности:</a:t>
              </a:r>
              <a:endPara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19" name="Rectangle 9">
            <a:extLst>
              <a:ext uri="{FF2B5EF4-FFF2-40B4-BE49-F238E27FC236}">
                <a16:creationId xmlns:a16="http://schemas.microsoft.com/office/drawing/2014/main" id="{DD8C93B2-1FFD-A64D-4775-84342D8194AD}"/>
              </a:ext>
            </a:extLst>
          </p:cNvPr>
          <p:cNvSpPr/>
          <p:nvPr/>
        </p:nvSpPr>
        <p:spPr>
          <a:xfrm>
            <a:off x="393582" y="4536002"/>
            <a:ext cx="1133647" cy="3614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-814 320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тг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0" name="Rectangle 21">
            <a:extLst>
              <a:ext uri="{FF2B5EF4-FFF2-40B4-BE49-F238E27FC236}">
                <a16:creationId xmlns:a16="http://schemas.microsoft.com/office/drawing/2014/main" id="{1F0C07BE-E028-60DC-10DE-C6293A5345CB}"/>
              </a:ext>
            </a:extLst>
          </p:cNvPr>
          <p:cNvSpPr/>
          <p:nvPr/>
        </p:nvSpPr>
        <p:spPr>
          <a:xfrm>
            <a:off x="3493296" y="4544901"/>
            <a:ext cx="1080173" cy="352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+27 540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тыс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тг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D53D6C99-77BF-1136-0886-B258BADC1917}"/>
              </a:ext>
            </a:extLst>
          </p:cNvPr>
          <p:cNvSpPr txBox="1"/>
          <p:nvPr/>
        </p:nvSpPr>
        <p:spPr>
          <a:xfrm>
            <a:off x="1547010" y="4493790"/>
            <a:ext cx="153221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объем реализации мощности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BE230040-49D5-A594-F462-7CAF0A28D3CE}"/>
              </a:ext>
            </a:extLst>
          </p:cNvPr>
          <p:cNvSpPr txBox="1"/>
          <p:nvPr/>
        </p:nvSpPr>
        <p:spPr>
          <a:xfrm>
            <a:off x="4561270" y="4562426"/>
            <a:ext cx="156034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тариф на мощность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Up Arrow 29">
            <a:extLst>
              <a:ext uri="{FF2B5EF4-FFF2-40B4-BE49-F238E27FC236}">
                <a16:creationId xmlns:a16="http://schemas.microsoft.com/office/drawing/2014/main" id="{D532E662-A688-9EDB-54F9-5B1740104AA3}"/>
              </a:ext>
            </a:extLst>
          </p:cNvPr>
          <p:cNvSpPr/>
          <p:nvPr/>
        </p:nvSpPr>
        <p:spPr>
          <a:xfrm>
            <a:off x="3240736" y="4608605"/>
            <a:ext cx="125714" cy="170083"/>
          </a:xfrm>
          <a:prstGeom prst="up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2" name="Up Arrow 29">
            <a:extLst>
              <a:ext uri="{FF2B5EF4-FFF2-40B4-BE49-F238E27FC236}">
                <a16:creationId xmlns:a16="http://schemas.microsoft.com/office/drawing/2014/main" id="{C6035F77-14F0-68FA-39AA-3E7FC1F5D070}"/>
              </a:ext>
            </a:extLst>
          </p:cNvPr>
          <p:cNvSpPr/>
          <p:nvPr/>
        </p:nvSpPr>
        <p:spPr>
          <a:xfrm rot="10800000">
            <a:off x="188891" y="4177700"/>
            <a:ext cx="125714" cy="170083"/>
          </a:xfrm>
          <a:prstGeom prst="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Up Arrow 29">
            <a:extLst>
              <a:ext uri="{FF2B5EF4-FFF2-40B4-BE49-F238E27FC236}">
                <a16:creationId xmlns:a16="http://schemas.microsoft.com/office/drawing/2014/main" id="{83C47310-D111-0934-B933-232A69C83C3F}"/>
              </a:ext>
            </a:extLst>
          </p:cNvPr>
          <p:cNvSpPr/>
          <p:nvPr/>
        </p:nvSpPr>
        <p:spPr>
          <a:xfrm rot="10800000">
            <a:off x="188891" y="4575281"/>
            <a:ext cx="125714" cy="170083"/>
          </a:xfrm>
          <a:prstGeom prst="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B1C509-7FC8-9F7A-D0AA-7DD0B7A4273D}"/>
              </a:ext>
            </a:extLst>
          </p:cNvPr>
          <p:cNvSpPr txBox="1"/>
          <p:nvPr/>
        </p:nvSpPr>
        <p:spPr>
          <a:xfrm>
            <a:off x="340751" y="5017877"/>
            <a:ext cx="11222809" cy="1384995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Комментарии: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Снижение  доходов на</a:t>
            </a:r>
            <a:r>
              <a:rPr kumimoji="0" lang="en-US" sz="1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r>
              <a:rPr kumimoji="0" lang="en-US" sz="1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377</a:t>
            </a:r>
            <a:r>
              <a:rPr kumimoji="0" lang="en-US" sz="1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572 тыс. тенге в основном обусловлено </a:t>
            </a:r>
            <a:r>
              <a:rPr lang="ru-RU" sz="1400" i="1" dirty="0">
                <a:latin typeface="Calibri"/>
              </a:rPr>
              <a:t>следующими причинами: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ru-RU" sz="1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снижением объема услуг по поддержанию готовности электрической мощности с 576 МВт на 459 МВт (согласно проведенных торгов от 19.11.2025г.), что привело к отрицательному эффекту в размере – </a:t>
            </a:r>
            <a:r>
              <a:rPr kumimoji="0" lang="en-US" sz="1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786 780</a:t>
            </a:r>
            <a:r>
              <a:rPr kumimoji="0" lang="ru-RU" sz="1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4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тыс.тенге</a:t>
            </a:r>
            <a:r>
              <a:rPr kumimoji="0" lang="ru-RU" sz="1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ru-RU" sz="1400" i="1" dirty="0">
                <a:latin typeface="Calibri"/>
              </a:rPr>
              <a:t>Снижением дохода от реализации электроэнергии, отрицательное явление которого составило -</a:t>
            </a:r>
            <a:r>
              <a:rPr lang="en-US" sz="1400" i="1" dirty="0">
                <a:latin typeface="Calibri"/>
              </a:rPr>
              <a:t>666 200</a:t>
            </a:r>
            <a:r>
              <a:rPr lang="ru-RU" sz="1400" i="1" dirty="0">
                <a:latin typeface="Calibri"/>
              </a:rPr>
              <a:t> </a:t>
            </a:r>
            <a:r>
              <a:rPr lang="ru-RU" sz="1400" i="1" dirty="0" err="1">
                <a:latin typeface="Calibri"/>
              </a:rPr>
              <a:t>тыс.тенге</a:t>
            </a:r>
            <a:r>
              <a:rPr lang="ru-RU" sz="1400" i="1" dirty="0">
                <a:latin typeface="Calibri"/>
              </a:rPr>
              <a:t>, за счет снижения объема -631 670 </a:t>
            </a:r>
            <a:r>
              <a:rPr lang="ru-RU" sz="1400" i="1" dirty="0" err="1">
                <a:latin typeface="Calibri"/>
              </a:rPr>
              <a:t>тыс.тенге</a:t>
            </a:r>
            <a:r>
              <a:rPr lang="ru-RU" sz="1400" i="1" dirty="0">
                <a:latin typeface="Calibri"/>
              </a:rPr>
              <a:t> и за счет тарифа -34 531 </a:t>
            </a:r>
            <a:r>
              <a:rPr lang="ru-RU" sz="1400" i="1" dirty="0" err="1">
                <a:latin typeface="Calibri"/>
              </a:rPr>
              <a:t>тыс.тенге</a:t>
            </a:r>
            <a:r>
              <a:rPr lang="ru-RU" sz="1400" i="1" dirty="0">
                <a:latin typeface="Calibri"/>
              </a:rPr>
              <a:t>.</a:t>
            </a:r>
            <a:endParaRPr kumimoji="0" lang="ru-RU" sz="140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Up Arrow 29">
            <a:extLst>
              <a:ext uri="{FF2B5EF4-FFF2-40B4-BE49-F238E27FC236}">
                <a16:creationId xmlns:a16="http://schemas.microsoft.com/office/drawing/2014/main" id="{FDBA6730-14DD-0AC3-9AAA-F6C533F91CB3}"/>
              </a:ext>
            </a:extLst>
          </p:cNvPr>
          <p:cNvSpPr/>
          <p:nvPr/>
        </p:nvSpPr>
        <p:spPr>
          <a:xfrm rot="10800000">
            <a:off x="3250620" y="4170868"/>
            <a:ext cx="125714" cy="170083"/>
          </a:xfrm>
          <a:prstGeom prst="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cx1="http://schemas.microsoft.com/office/drawing/2015/9/8/chartex" Requires="cx1">
          <p:graphicFrame>
            <p:nvGraphicFramePr>
              <p:cNvPr id="6" name="Диаграмма 5">
                <a:extLst>
                  <a:ext uri="{FF2B5EF4-FFF2-40B4-BE49-F238E27FC236}">
                    <a16:creationId xmlns:a16="http://schemas.microsoft.com/office/drawing/2014/main" id="{C3B8F03F-E7FD-CF79-4D19-0A997AA25746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516454736"/>
                  </p:ext>
                </p:extLst>
              </p:nvPr>
            </p:nvGraphicFramePr>
            <p:xfrm>
              <a:off x="340751" y="969007"/>
              <a:ext cx="10674926" cy="2595687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7"/>
              </a:graphicData>
            </a:graphic>
          </p:graphicFrame>
        </mc:Choice>
        <mc:Fallback>
          <p:pic>
            <p:nvPicPr>
              <p:cNvPr id="6" name="Диаграмма 5">
                <a:extLst>
                  <a:ext uri="{FF2B5EF4-FFF2-40B4-BE49-F238E27FC236}">
                    <a16:creationId xmlns:a16="http://schemas.microsoft.com/office/drawing/2014/main" id="{C3B8F03F-E7FD-CF79-4D19-0A997AA2574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40751" y="969007"/>
                <a:ext cx="10674926" cy="2595687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10241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3EB645-B86C-97A0-1254-767868B9B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 hidden="1">
            <a:extLst>
              <a:ext uri="{FF2B5EF4-FFF2-40B4-BE49-F238E27FC236}">
                <a16:creationId xmlns:a16="http://schemas.microsoft.com/office/drawing/2014/main" id="{81B94695-02E8-0B7E-71B7-8B85ED030AC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Слайд think-cell" r:id="rId5" imgW="270" imgH="270" progId="TCLayout.ActiveDocument.1">
                  <p:embed/>
                </p:oleObj>
              </mc:Choice>
              <mc:Fallback>
                <p:oleObj name="Слайд think-cell" r:id="rId5" imgW="270" imgH="270" progId="TCLayout.ActiveDocument.1">
                  <p:embed/>
                  <p:pic>
                    <p:nvPicPr>
                      <p:cNvPr id="8" name="Объект 7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 hidden="1">
            <a:extLst>
              <a:ext uri="{FF2B5EF4-FFF2-40B4-BE49-F238E27FC236}">
                <a16:creationId xmlns:a16="http://schemas.microsoft.com/office/drawing/2014/main" id="{9F709679-1931-0D65-C3D3-92C19293FEF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/>
            <a:endParaRPr lang="ru-RU" sz="800" dirty="0"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4971E0-1582-76CA-2185-EDB88FED8BBD}"/>
              </a:ext>
            </a:extLst>
          </p:cNvPr>
          <p:cNvSpPr txBox="1"/>
          <p:nvPr/>
        </p:nvSpPr>
        <p:spPr>
          <a:xfrm>
            <a:off x="247399" y="170869"/>
            <a:ext cx="10086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Анализ операционной эффективности</a:t>
            </a:r>
          </a:p>
        </p:txBody>
      </p:sp>
      <p:cxnSp>
        <p:nvCxnSpPr>
          <p:cNvPr id="16" name="Straight Connector 12">
            <a:extLst>
              <a:ext uri="{FF2B5EF4-FFF2-40B4-BE49-F238E27FC236}">
                <a16:creationId xmlns:a16="http://schemas.microsoft.com/office/drawing/2014/main" id="{E760945B-0DAA-D17B-EDA0-3103B4641C3B}"/>
              </a:ext>
            </a:extLst>
          </p:cNvPr>
          <p:cNvCxnSpPr/>
          <p:nvPr/>
        </p:nvCxnSpPr>
        <p:spPr>
          <a:xfrm>
            <a:off x="219102" y="579759"/>
            <a:ext cx="11697195" cy="0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Segnaposto numero diapositiva 4">
            <a:extLst>
              <a:ext uri="{FF2B5EF4-FFF2-40B4-BE49-F238E27FC236}">
                <a16:creationId xmlns:a16="http://schemas.microsoft.com/office/drawing/2014/main" id="{A4AC898E-340B-E74A-50DF-A8676481AE12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11255738" y="6446801"/>
            <a:ext cx="681807" cy="365125"/>
          </a:xfrm>
        </p:spPr>
        <p:txBody>
          <a:bodyPr/>
          <a:lstStyle/>
          <a:p>
            <a:r>
              <a:rPr lang="ru-RU" dirty="0"/>
              <a:t>10</a:t>
            </a:r>
            <a:endParaRPr lang="it-IT" dirty="0"/>
          </a:p>
        </p:txBody>
      </p:sp>
      <p:sp>
        <p:nvSpPr>
          <p:cNvPr id="9" name="Прямоугольник 8" hidden="1">
            <a:extLst>
              <a:ext uri="{FF2B5EF4-FFF2-40B4-BE49-F238E27FC236}">
                <a16:creationId xmlns:a16="http://schemas.microsoft.com/office/drawing/2014/main" id="{592BAF06-CE6C-D32F-6C6D-D7BD7BBD692D}"/>
              </a:ext>
            </a:extLst>
          </p:cNvPr>
          <p:cNvSpPr/>
          <p:nvPr/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ru-RU" sz="800" dirty="0">
              <a:latin typeface="Calibri" panose="020F0502020204030204" pitchFamily="34" charset="0"/>
              <a:sym typeface="+mn-lt"/>
            </a:endParaRPr>
          </a:p>
        </p:txBody>
      </p:sp>
      <p:sp>
        <p:nvSpPr>
          <p:cNvPr id="10" name="Прямоугольник 9" hidden="1">
            <a:extLst>
              <a:ext uri="{FF2B5EF4-FFF2-40B4-BE49-F238E27FC236}">
                <a16:creationId xmlns:a16="http://schemas.microsoft.com/office/drawing/2014/main" id="{8D12DCF9-83BE-E7C2-EBEB-14C0C66C5AE6}"/>
              </a:ext>
            </a:extLst>
          </p:cNvPr>
          <p:cNvSpPr/>
          <p:nvPr/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ru-RU" sz="800" dirty="0">
              <a:latin typeface="Calibri" panose="020F0502020204030204" pitchFamily="34" charset="0"/>
              <a:sym typeface="+mn-lt"/>
            </a:endParaRP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D6F47045-0D46-3BF7-E8A7-6CE89E6149F4}"/>
              </a:ext>
            </a:extLst>
          </p:cNvPr>
          <p:cNvSpPr txBox="1"/>
          <p:nvPr/>
        </p:nvSpPr>
        <p:spPr>
          <a:xfrm>
            <a:off x="468262" y="4041065"/>
            <a:ext cx="11308102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>
                <a:cs typeface="Arial" panose="020B0604020202020204" pitchFamily="34" charset="0"/>
              </a:rPr>
              <a:t>Основные изменения операционной прибыли произошли по следующим факторам:</a:t>
            </a:r>
          </a:p>
          <a:p>
            <a:pPr algn="just"/>
            <a:r>
              <a:rPr lang="ru-RU" sz="1100" b="1" dirty="0">
                <a:cs typeface="Arial" panose="020B0604020202020204" pitchFamily="34" charset="0"/>
              </a:rPr>
              <a:t>-1 458 </a:t>
            </a:r>
            <a:r>
              <a:rPr lang="ru-RU" sz="1100" b="1" dirty="0" err="1">
                <a:cs typeface="Arial" panose="020B0604020202020204" pitchFamily="34" charset="0"/>
              </a:rPr>
              <a:t>млн.тенге</a:t>
            </a:r>
            <a:r>
              <a:rPr lang="ru-RU" sz="1100" b="1" dirty="0">
                <a:cs typeface="Arial" panose="020B0604020202020204" pitchFamily="34" charset="0"/>
              </a:rPr>
              <a:t> – </a:t>
            </a:r>
            <a:r>
              <a:rPr lang="ru-RU" sz="1100" dirty="0">
                <a:cs typeface="Arial" panose="020B0604020202020204" pitchFamily="34" charset="0"/>
              </a:rPr>
              <a:t> Снижение дохода от реализации продукции и оказания услуг (смотрите слайд №5).</a:t>
            </a:r>
          </a:p>
          <a:p>
            <a:pPr algn="just"/>
            <a:r>
              <a:rPr lang="ru-RU" sz="1100" b="1" dirty="0">
                <a:cs typeface="Arial" panose="020B0604020202020204" pitchFamily="34" charset="0"/>
              </a:rPr>
              <a:t>+526 млн. тенге – Себестоимость, в том числе:</a:t>
            </a:r>
            <a:r>
              <a:rPr lang="ru-RU" sz="11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ru-RU" sz="1100" b="1" dirty="0">
                <a:cs typeface="Arial" panose="020B0604020202020204" pitchFamily="34" charset="0"/>
              </a:rPr>
              <a:t>+156 млн. тенге - ремонты:</a:t>
            </a:r>
            <a:r>
              <a:rPr lang="ru-RU" sz="11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ru-RU" sz="1100" dirty="0">
                <a:cs typeface="Arial" panose="020B0604020202020204" pitchFamily="34" charset="0"/>
              </a:rPr>
              <a:t>рост за счет выполнения во 2 квартале 2026 года работы «Нанесение огнезащитных покрытий на металлоконструкции»;</a:t>
            </a:r>
          </a:p>
          <a:p>
            <a:pPr algn="just"/>
            <a:r>
              <a:rPr lang="ru-RU" sz="1100" b="1" dirty="0">
                <a:cs typeface="Arial" panose="020B0604020202020204" pitchFamily="34" charset="0"/>
              </a:rPr>
              <a:t>+98 млн. тенге – услуги производственного характера:</a:t>
            </a:r>
            <a:r>
              <a:rPr lang="ru-RU" sz="11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ru-RU" sz="1100" dirty="0">
                <a:cs typeface="Arial" panose="020B0604020202020204" pitchFamily="34" charset="0"/>
              </a:rPr>
              <a:t>увеличение по статьям: услуги диспетчеризации и балансирования ЭЭ в связи с увеличением тарифов на 30% и 34% соответственно, также по прочим услугам производственного характера увеличение связано с индексацией расходов;</a:t>
            </a:r>
          </a:p>
          <a:p>
            <a:pPr algn="just"/>
            <a:r>
              <a:rPr lang="ru-RU" sz="1100" b="1" dirty="0">
                <a:cs typeface="Arial" panose="020B0604020202020204" pitchFamily="34" charset="0"/>
              </a:rPr>
              <a:t>+79 млн. тенге – амортизация ОС: </a:t>
            </a:r>
            <a:r>
              <a:rPr lang="ru-RU" sz="1100" dirty="0">
                <a:cs typeface="Arial" panose="020B0604020202020204" pitchFamily="34" charset="0"/>
              </a:rPr>
              <a:t>за счет ввода новых активов;</a:t>
            </a:r>
          </a:p>
          <a:p>
            <a:pPr algn="just"/>
            <a:r>
              <a:rPr lang="ru-RU" sz="1100" b="1" dirty="0">
                <a:cs typeface="Arial" panose="020B0604020202020204" pitchFamily="34" charset="0"/>
              </a:rPr>
              <a:t>+134 млн. тенге – ФОТ:</a:t>
            </a:r>
            <a:r>
              <a:rPr lang="ru-RU" sz="1100" dirty="0">
                <a:cs typeface="Arial" panose="020B0604020202020204" pitchFamily="34" charset="0"/>
              </a:rPr>
              <a:t> индексация заработной платы;</a:t>
            </a:r>
          </a:p>
          <a:p>
            <a:pPr algn="just"/>
            <a:r>
              <a:rPr lang="ru-RU" sz="1100" b="1" dirty="0">
                <a:cs typeface="Arial" panose="020B0604020202020204" pitchFamily="34" charset="0"/>
              </a:rPr>
              <a:t>+42 млн. тенге - налоги:</a:t>
            </a:r>
            <a:r>
              <a:rPr lang="ru-RU" sz="11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ru-RU" sz="1100" dirty="0">
                <a:cs typeface="Arial" panose="020B0604020202020204" pitchFamily="34" charset="0"/>
              </a:rPr>
              <a:t>за счет индексации заработной платы;</a:t>
            </a:r>
          </a:p>
          <a:p>
            <a:pPr algn="just"/>
            <a:r>
              <a:rPr lang="ru-RU" sz="1100" b="1" dirty="0">
                <a:cs typeface="Arial" panose="020B0604020202020204" pitchFamily="34" charset="0"/>
              </a:rPr>
              <a:t>+17 млн. тенге – прочие услуги  (в том числе ТМЗ):</a:t>
            </a:r>
            <a:r>
              <a:rPr lang="ru-RU" sz="11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ru-RU" sz="1100" dirty="0">
                <a:cs typeface="Arial" panose="020B0604020202020204" pitchFamily="34" charset="0"/>
              </a:rPr>
              <a:t>за счет роста затрат на услуги по охране труда и окружающей среде и охрана объектов;</a:t>
            </a:r>
          </a:p>
          <a:p>
            <a:pPr algn="just"/>
            <a:r>
              <a:rPr lang="ru-RU" sz="1100" b="1" dirty="0">
                <a:cs typeface="Arial" panose="020B0604020202020204" pitchFamily="34" charset="0"/>
              </a:rPr>
              <a:t>+162 млн. тенге – ОАР: </a:t>
            </a:r>
            <a:r>
              <a:rPr lang="ru-RU" sz="1100" dirty="0">
                <a:cs typeface="Arial" panose="020B0604020202020204" pitchFamily="34" charset="0"/>
              </a:rPr>
              <a:t>Увеличение связано с индексацией расходов, а также увеличение затрат по статьям заработная плата, налоги и прочие услуги. </a:t>
            </a: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8D886BC4-69E1-3211-7C08-97C3804E0EF9}"/>
              </a:ext>
            </a:extLst>
          </p:cNvPr>
          <p:cNvSpPr/>
          <p:nvPr/>
        </p:nvSpPr>
        <p:spPr>
          <a:xfrm>
            <a:off x="2780144" y="1265382"/>
            <a:ext cx="6968767" cy="2477720"/>
          </a:xfrm>
          <a:prstGeom prst="rect">
            <a:avLst/>
          </a:prstGeom>
          <a:solidFill>
            <a:schemeClr val="bg2"/>
          </a:solidFill>
          <a:ln w="952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Себестоимость</a:t>
            </a:r>
          </a:p>
        </p:txBody>
      </p:sp>
      <mc:AlternateContent xmlns:mc="http://schemas.openxmlformats.org/markup-compatibility/2006">
        <mc:Choice xmlns:cx1="http://schemas.microsoft.com/office/drawing/2015/9/8/chartex" Requires="cx1">
          <p:graphicFrame>
            <p:nvGraphicFramePr>
              <p:cNvPr id="2" name="Диаграмма 1">
                <a:extLst>
                  <a:ext uri="{FF2B5EF4-FFF2-40B4-BE49-F238E27FC236}">
                    <a16:creationId xmlns:a16="http://schemas.microsoft.com/office/drawing/2014/main" id="{81896E14-7FFC-F894-50F0-6D80FB3EB866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723593918"/>
                  </p:ext>
                </p:extLst>
              </p:nvPr>
            </p:nvGraphicFramePr>
            <p:xfrm>
              <a:off x="100719" y="862554"/>
              <a:ext cx="11906554" cy="2880541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7"/>
              </a:graphicData>
            </a:graphic>
          </p:graphicFrame>
        </mc:Choice>
        <mc:Fallback>
          <p:pic>
            <p:nvPicPr>
              <p:cNvPr id="2" name="Диаграмма 1">
                <a:extLst>
                  <a:ext uri="{FF2B5EF4-FFF2-40B4-BE49-F238E27FC236}">
                    <a16:creationId xmlns:a16="http://schemas.microsoft.com/office/drawing/2014/main" id="{81896E14-7FFC-F894-50F0-6D80FB3EB86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0719" y="862554"/>
                <a:ext cx="11906554" cy="2880541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37272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C2D692-A966-8A05-FDAF-606B235E8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Объект 8" hidden="1">
            <a:extLst>
              <a:ext uri="{FF2B5EF4-FFF2-40B4-BE49-F238E27FC236}">
                <a16:creationId xmlns:a16="http://schemas.microsoft.com/office/drawing/2014/main" id="{B5F91667-DF58-0666-1F1F-6B474968B8A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Слайд think-cell" r:id="rId4" imgW="395" imgH="396" progId="TCLayout.ActiveDocument.1">
                  <p:embed/>
                </p:oleObj>
              </mc:Choice>
              <mc:Fallback>
                <p:oleObj name="Слайд think-cell" r:id="rId4" imgW="395" imgH="396" progId="TCLayout.ActiveDocument.1">
                  <p:embed/>
                  <p:pic>
                    <p:nvPicPr>
                      <p:cNvPr id="9" name="Объект 8" hidden="1">
                        <a:extLst>
                          <a:ext uri="{FF2B5EF4-FFF2-40B4-BE49-F238E27FC236}">
                            <a16:creationId xmlns:a16="http://schemas.microsoft.com/office/drawing/2014/main" id="{8D656740-DCC2-EA9A-A633-9D5D3539200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A26CD5CD-9B37-70ED-18CA-DC42F1D4954F}"/>
              </a:ext>
            </a:extLst>
          </p:cNvPr>
          <p:cNvSpPr txBox="1">
            <a:spLocks/>
          </p:cNvSpPr>
          <p:nvPr/>
        </p:nvSpPr>
        <p:spPr>
          <a:xfrm>
            <a:off x="257336" y="230895"/>
            <a:ext cx="6355899" cy="3080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ОСВОЕНИЕ КАПИТАЛЬНЫХ ВЛОЖЕНИЙ</a:t>
            </a:r>
            <a:endParaRPr lang="en-US" sz="1800" b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62F36E9-ED80-3CD0-CBE3-0C8021099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BC45E4-77C6-419B-99F1-8E9B405CB5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8" name="Straight Connector 12">
            <a:extLst>
              <a:ext uri="{FF2B5EF4-FFF2-40B4-BE49-F238E27FC236}">
                <a16:creationId xmlns:a16="http://schemas.microsoft.com/office/drawing/2014/main" id="{60BFED28-A35E-773D-05F6-45ED3CA2A73A}"/>
              </a:ext>
            </a:extLst>
          </p:cNvPr>
          <p:cNvCxnSpPr/>
          <p:nvPr/>
        </p:nvCxnSpPr>
        <p:spPr>
          <a:xfrm>
            <a:off x="226111" y="666750"/>
            <a:ext cx="11697195" cy="0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09EE0A1-ED03-E406-F870-DA9F214C1D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7335" y="1026390"/>
            <a:ext cx="11591447" cy="4487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9598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CD885-D9B1-E09D-1B66-429FAE624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Объект 8" hidden="1">
            <a:extLst>
              <a:ext uri="{FF2B5EF4-FFF2-40B4-BE49-F238E27FC236}">
                <a16:creationId xmlns:a16="http://schemas.microsoft.com/office/drawing/2014/main" id="{63F1D962-81B7-5D46-DFD6-9C7CBB7DF74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Слайд think-cell" r:id="rId4" imgW="395" imgH="396" progId="TCLayout.ActiveDocument.1">
                  <p:embed/>
                </p:oleObj>
              </mc:Choice>
              <mc:Fallback>
                <p:oleObj name="Слайд think-cell" r:id="rId4" imgW="395" imgH="396" progId="TCLayout.ActiveDocument.1">
                  <p:embed/>
                  <p:pic>
                    <p:nvPicPr>
                      <p:cNvPr id="9" name="Объект 8" hidden="1">
                        <a:extLst>
                          <a:ext uri="{FF2B5EF4-FFF2-40B4-BE49-F238E27FC236}">
                            <a16:creationId xmlns:a16="http://schemas.microsoft.com/office/drawing/2014/main" id="{B5F91667-DF58-0666-1F1F-6B474968B8A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9B43D864-BBAF-B95E-DD69-B28B9D146FEA}"/>
              </a:ext>
            </a:extLst>
          </p:cNvPr>
          <p:cNvSpPr txBox="1">
            <a:spLocks/>
          </p:cNvSpPr>
          <p:nvPr/>
        </p:nvSpPr>
        <p:spPr>
          <a:xfrm>
            <a:off x="257336" y="230895"/>
            <a:ext cx="6355899" cy="3080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ФИНАНСИРОВАНИЕ КАПИТАЛЬНЫХ ВЛОЖЕНИЙ</a:t>
            </a:r>
            <a:endParaRPr lang="en-US" sz="1800" b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3B2DB1F-75FC-957C-6FA0-0D9E2C925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BC45E4-77C6-419B-99F1-8E9B405CB5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8" name="Straight Connector 12">
            <a:extLst>
              <a:ext uri="{FF2B5EF4-FFF2-40B4-BE49-F238E27FC236}">
                <a16:creationId xmlns:a16="http://schemas.microsoft.com/office/drawing/2014/main" id="{A4D094EF-63B1-1B7D-113D-7C75690D5C71}"/>
              </a:ext>
            </a:extLst>
          </p:cNvPr>
          <p:cNvCxnSpPr/>
          <p:nvPr/>
        </p:nvCxnSpPr>
        <p:spPr>
          <a:xfrm>
            <a:off x="226111" y="666750"/>
            <a:ext cx="11697195" cy="0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0E63B7-1062-0F2D-8899-79988424CF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7336" y="934027"/>
            <a:ext cx="11686876" cy="4524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93350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5060&quot;&gt;&lt;version val=&quot;28220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 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,&lt;/m_chDecimalSymbol17909&gt;&lt;m_nGroupingDigits17909 val=&quot;3&quot;/&gt;&lt;m_chGroupingSymbol17909&gt; 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d.%m.%Y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yearfmt&gt;&lt;begin val=&quot;0&quot;/&gt;&lt;end val=&quot;4&quot;/&gt;&lt;/m_yearfmt&gt;&lt;/m_precDefaultDay&gt;&lt;m_mruColor&gt;&lt;m_vecMRU length=&quot;0&quot;/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gZF6.GRTgSjYZaDF2lBh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dsHrR9veUugFnhBomgYh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RVCM0X1gRGA92d_3w.2x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dsHrR9veUugFnhBomgYh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Vr_aIypKmaZ4qkQMmbgH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MAQvgiQhOVSfTeICmryT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0IK.rWInI3hi0a_45LES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0IK.rWInI3hi0a_45LES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
</file>

<file path=customXml/item2.xml><?xml version="1.0" encoding="utf-8"?>
<Application xmlns="http://www.sap.com/cof/powerpoint/application">
  <Version>2</Version>
  <Revision>2.4.5.77122</Revision>
</Application>
</file>

<file path=customXml/item3.xml><?xml version="1.0" encoding="utf-8"?>
<Application xmlns="http://www.sap.com/cof/ao/powerpoint/application">
  <com.sap.ip.bi.pioneer>
    <Version>4</Version>
    <AAO_Revision>2.4.5.77122</AAO_Revision>
    <RefreshOnOpen>False</RefreshOnOpen>
    <PlanningModeSetToChangeMode>True</PlanningModeSetToChangeMode>
    <Cleaned>False</Cleaned>
    <ForcePromptOnInitialRefresh>False</ForcePromptOnInitialRefresh>
    <StorePromptsInDocument>True</StorePromptsInDocument>
    <MergeVariables>False</MergeVariables>
    <WorkingMode>Local</WorkingMode>
    <RefreshPlanningObjectsOnRefreshAll>True</RefreshPlanningObjectsOnRefreshAll>
    <Items/>
  </com.sap.ip.bi.pioneer>
</Application>
</file>

<file path=customXml/itemProps1.xml><?xml version="1.0" encoding="utf-8"?>
<ds:datastoreItem xmlns:ds="http://schemas.openxmlformats.org/officeDocument/2006/customXml" ds:itemID="{2FA4EA17-F42A-40BE-95AD-86211D346066}"/>
</file>

<file path=customXml/itemProps2.xml><?xml version="1.0" encoding="utf-8"?>
<ds:datastoreItem xmlns:ds="http://schemas.openxmlformats.org/officeDocument/2006/customXml" ds:itemID="{30283626-C70B-406A-8618-C69B6485732D}">
  <ds:schemaRefs>
    <ds:schemaRef ds:uri="http://www.sap.com/cof/powerpoint/application"/>
  </ds:schemaRefs>
</ds:datastoreItem>
</file>

<file path=customXml/itemProps3.xml><?xml version="1.0" encoding="utf-8"?>
<ds:datastoreItem xmlns:ds="http://schemas.openxmlformats.org/officeDocument/2006/customXml" ds:itemID="{800966D0-74D9-4D02-90E7-983582792891}">
  <ds:schemaRefs>
    <ds:schemaRef ds:uri="http://www.sap.com/cof/ao/powerpoint/applic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65549</TotalTime>
  <Words>834</Words>
  <Application>Microsoft Office PowerPoint</Application>
  <PresentationFormat>Широкоэкранный</PresentationFormat>
  <Paragraphs>78</Paragraphs>
  <Slides>8</Slides>
  <Notes>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Слайд think-cell</vt:lpstr>
      <vt:lpstr>Презентация PowerPoint</vt:lpstr>
      <vt:lpstr>Обзор основных производственных показателей (I)</vt:lpstr>
      <vt:lpstr>Обзор основных производственных показателей (II)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по исполнению  Плана развития  АО «Самрук-Казына»  на 2016-2020 годы   1 полугодие 2016 года</dc:title>
  <dc:creator>Камалов Алмасби</dc:creator>
  <cp:lastModifiedBy>Roza Nurtazina</cp:lastModifiedBy>
  <cp:revision>2376</cp:revision>
  <cp:lastPrinted>2023-08-02T03:07:03Z</cp:lastPrinted>
  <dcterms:created xsi:type="dcterms:W3CDTF">2016-08-22T04:41:03Z</dcterms:created>
  <dcterms:modified xsi:type="dcterms:W3CDTF">2026-07-17T15:35:56Z</dcterms:modified>
</cp:coreProperties>
</file>