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charts/chartEx1.xml" ContentType="application/vnd.ms-office.chartex+xml"/>
  <Override PartName="/ppt/charts/style5.xml" ContentType="application/vnd.ms-office.chartstyle+xml"/>
  <Override PartName="/ppt/charts/colors5.xml" ContentType="application/vnd.ms-office.chartcolorstyle+xml"/>
  <Override PartName="/ppt/theme/themeOverride3.xml" ContentType="application/vnd.openxmlformats-officedocument.themeOverride+xml"/>
  <Override PartName="/ppt/tags/tag16.xml" ContentType="application/vnd.openxmlformats-officedocument.presentationml.tags+xml"/>
  <Override PartName="/ppt/notesSlides/notesSlide3.xml" ContentType="application/vnd.openxmlformats-officedocument.presentationml.notesSlide+xml"/>
  <Override PartName="/ppt/tags/tag17.xml" ContentType="application/vnd.openxmlformats-officedocument.presentationml.tags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77" r:id="rId5"/>
    <p:sldId id="555" r:id="rId6"/>
    <p:sldId id="564" r:id="rId7"/>
    <p:sldId id="561" r:id="rId8"/>
    <p:sldId id="562" r:id="rId9"/>
    <p:sldId id="563" r:id="rId10"/>
    <p:sldId id="565" r:id="rId11"/>
    <p:sldId id="566" r:id="rId12"/>
  </p:sldIdLst>
  <p:sldSz cx="12192000" cy="6858000"/>
  <p:notesSz cx="7315200" cy="9601200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tzhan, Saltanat" initials="SS" lastIdx="2" clrIdx="0">
    <p:extLst>
      <p:ext uri="{19B8F6BF-5375-455C-9EA6-DF929625EA0E}">
        <p15:presenceInfo xmlns:p15="http://schemas.microsoft.com/office/powerpoint/2012/main" userId="S-1-5-21-3023701271-3195250361-758209220-6317" providerId="AD"/>
      </p:ext>
    </p:extLst>
  </p:cmAuthor>
  <p:cmAuthor id="2" name="Мукаев Султан" initials="МС" lastIdx="1" clrIdx="1">
    <p:extLst>
      <p:ext uri="{19B8F6BF-5375-455C-9EA6-DF929625EA0E}">
        <p15:presenceInfo xmlns:p15="http://schemas.microsoft.com/office/powerpoint/2012/main" userId="S-1-5-21-1105729787-118062039-2906287639-2055" providerId="AD"/>
      </p:ext>
    </p:extLst>
  </p:cmAuthor>
  <p:cmAuthor id="3" name="Айтеманов Талгат" initials="АТ" lastIdx="5" clrIdx="2">
    <p:extLst>
      <p:ext uri="{19B8F6BF-5375-455C-9EA6-DF929625EA0E}">
        <p15:presenceInfo xmlns:p15="http://schemas.microsoft.com/office/powerpoint/2012/main" userId="S-1-5-21-1105729787-118062039-2906287639-5278" providerId="AD"/>
      </p:ext>
    </p:extLst>
  </p:cmAuthor>
  <p:cmAuthor id="4" name="Рахымжан Умит Аскаркызы" initials="РУА" lastIdx="9" clrIdx="3">
    <p:extLst>
      <p:ext uri="{19B8F6BF-5375-455C-9EA6-DF929625EA0E}">
        <p15:presenceInfo xmlns:p15="http://schemas.microsoft.com/office/powerpoint/2012/main" userId="S-1-5-21-1105729787-118062039-2906287639-8938" providerId="AD"/>
      </p:ext>
    </p:extLst>
  </p:cmAuthor>
  <p:cmAuthor id="5" name="Оразалина Аружан" initials="ОА" lastIdx="2" clrIdx="4">
    <p:extLst>
      <p:ext uri="{19B8F6BF-5375-455C-9EA6-DF929625EA0E}">
        <p15:presenceInfo xmlns:p15="http://schemas.microsoft.com/office/powerpoint/2012/main" userId="S-1-5-21-1105729787-118062039-2906287639-111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A5A5A5"/>
    <a:srgbClr val="F79646"/>
    <a:srgbClr val="9BBB59"/>
    <a:srgbClr val="4BACC6"/>
    <a:srgbClr val="4F81BD"/>
    <a:srgbClr val="000099"/>
    <a:srgbClr val="294378"/>
    <a:srgbClr val="333399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3792" autoAdjust="0"/>
  </p:normalViewPr>
  <p:slideViewPr>
    <p:cSldViewPr snapToGrid="0">
      <p:cViewPr varScale="1">
        <p:scale>
          <a:sx n="83" d="100"/>
          <a:sy n="83" d="100"/>
        </p:scale>
        <p:origin x="595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-468"/>
    </p:cViewPr>
  </p:sorterViewPr>
  <p:notesViewPr>
    <p:cSldViewPr snapToGrid="0" showGuides="1">
      <p:cViewPr varScale="1">
        <p:scale>
          <a:sx n="81" d="100"/>
          <a:sy n="81" d="100"/>
        </p:scale>
        <p:origin x="3078" y="11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rnurtazina\Desktop\1%20&#1054;&#1090;&#1095;&#1077;&#1090;%20&#1087;&#1086;%20&#1080;&#1089;&#1087;&#1086;&#1083;&#1085;&#1077;&#1085;&#1080;&#1102;%20&#1055;&#1056;%20&#1079;&#1072;%201%20&#1082;&#1074;&#1072;&#1088;&#1090;&#1072;&#1083;%202026%20&#1075;&#1086;&#1076;&#1072;_&#1064;&#1043;&#1069;&#1057;%20V4%20&#1076;&#1083;&#1103;%20&#1087;&#1088;&#1077;&#1079;&#1077;&#1085;&#1090;&#1072;&#1094;&#1080;&#1080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rnurtazina\Desktop\1%20&#1054;&#1090;&#1095;&#1077;&#1090;%20&#1087;&#1086;%20&#1080;&#1089;&#1087;&#1086;&#1083;&#1085;&#1077;&#1085;&#1080;&#1102;%20&#1055;&#1056;%20&#1079;&#1072;%201%20&#1082;&#1074;&#1072;&#1088;&#1090;&#1072;&#1083;%202026%20&#1075;&#1086;&#1076;&#1072;_&#1064;&#1043;&#1069;&#1057;%20V4%20&#1076;&#1083;&#1103;%20&#1087;&#1088;&#1077;&#1079;&#1077;&#1085;&#1090;&#1072;&#1094;&#1080;&#1080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nurtazina\Desktop\1%20&#1054;&#1090;&#1095;&#1077;&#1090;%20&#1087;&#1086;%20&#1080;&#1089;&#1087;&#1086;&#1083;&#1085;&#1077;&#1085;&#1080;&#1102;%20&#1055;&#1056;%20&#1079;&#1072;%201%20&#1082;&#1074;&#1072;&#1088;&#1090;&#1072;&#1083;%202026%20&#1075;&#1086;&#1076;&#1072;_&#1064;&#1043;&#1069;&#1057;%20V4%20&#1076;&#1083;&#1103;%20&#1087;&#1088;&#1077;&#1079;&#1077;&#1085;&#1090;&#1072;&#1094;&#1080;&#1080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rnurtazina\Desktop\1%20&#1054;&#1090;&#1095;&#1077;&#1090;%20&#1087;&#1086;%20&#1080;&#1089;&#1087;&#1086;&#1083;&#1085;&#1077;&#1085;&#1080;&#1102;%20&#1055;&#1056;%20&#1079;&#1072;%201%20&#1082;&#1074;&#1072;&#1088;&#1090;&#1072;&#1083;%202026%20&#1075;&#1086;&#1076;&#1072;_&#1064;&#1043;&#1069;&#1057;%20V4%20&#1076;&#1083;&#1103;%20&#1087;&#1088;&#1077;&#1079;&#1077;&#1085;&#1090;&#1072;&#1094;&#1080;&#1080;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5.xml"/><Relationship Id="rId2" Type="http://schemas.microsoft.com/office/2011/relationships/chartStyle" Target="style5.xml"/><Relationship Id="rId1" Type="http://schemas.openxmlformats.org/officeDocument/2006/relationships/oleObject" Target="file:///C:\Users\rnurtazina\Desktop\1%20&#1054;&#1090;&#1095;&#1077;&#1090;%20&#1087;&#1086;%20&#1080;&#1089;&#1087;&#1086;&#1083;&#1085;&#1077;&#1085;&#1080;&#1102;%20&#1055;&#1056;%20&#1079;&#1072;%201%20&#1082;&#1074;&#1072;&#1088;&#1090;&#1072;&#1083;%202026%20&#1075;&#1086;&#1076;&#1072;_&#1064;&#1043;&#1069;&#1057;%20V4%20&#1076;&#1083;&#1103;%20&#1087;&#1088;&#1077;&#1079;&#1077;&#1085;&#1090;&#1072;&#1094;&#1080;&#1080;.xlsx" TargetMode="External"/><Relationship Id="rId4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'1БО'!$U$9</c:f>
              <c:strCache>
                <c:ptCount val="1"/>
                <c:pt idx="0">
                  <c:v>Объем реализации электроэнергии, тыс.кВтч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'1БО'!$V$8:$W$8</c:f>
              <c:strCache>
                <c:ptCount val="2"/>
                <c:pt idx="0">
                  <c:v>3 мес 2025 года</c:v>
                </c:pt>
                <c:pt idx="1">
                  <c:v>3 мес 2026 года</c:v>
                </c:pt>
              </c:strCache>
            </c:strRef>
          </c:cat>
          <c:val>
            <c:numRef>
              <c:f>'1БО'!$V$9:$W$9</c:f>
              <c:numCache>
                <c:formatCode>#,##0</c:formatCode>
                <c:ptCount val="2"/>
                <c:pt idx="0">
                  <c:v>321635.85930000001</c:v>
                </c:pt>
                <c:pt idx="1">
                  <c:v>310991.38899999997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7E-4ACB-8B93-1D1F0295C3D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2363807"/>
        <c:axId val="1732364287"/>
      </c:barChart>
      <c:catAx>
        <c:axId val="17323638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2364287"/>
        <c:crosses val="autoZero"/>
        <c:auto val="1"/>
        <c:lblAlgn val="ctr"/>
        <c:lblOffset val="100"/>
        <c:noMultiLvlLbl val="0"/>
      </c:catAx>
      <c:valAx>
        <c:axId val="17323642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236380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'1БО'!$U$13</c:f>
              <c:strCache>
                <c:ptCount val="1"/>
                <c:pt idx="0">
                  <c:v>Объём услуг по поддержанию мощности, МВт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'1БО'!$V$12:$W$12</c:f>
              <c:strCache>
                <c:ptCount val="2"/>
                <c:pt idx="0">
                  <c:v>3 мес 2025 года</c:v>
                </c:pt>
                <c:pt idx="1">
                  <c:v>3 мес 2026 года</c:v>
                </c:pt>
              </c:strCache>
            </c:strRef>
          </c:cat>
          <c:val>
            <c:numRef>
              <c:f>'1БО'!$V$13:$W$13</c:f>
              <c:numCache>
                <c:formatCode>#,##0</c:formatCode>
                <c:ptCount val="2"/>
                <c:pt idx="0">
                  <c:v>1728</c:v>
                </c:pt>
                <c:pt idx="1">
                  <c:v>1377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F5-4E8C-9A43-228BB253048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32358047"/>
        <c:axId val="1732359487"/>
      </c:barChart>
      <c:catAx>
        <c:axId val="173235804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2359487"/>
        <c:crosses val="autoZero"/>
        <c:auto val="1"/>
        <c:lblAlgn val="ctr"/>
        <c:lblOffset val="100"/>
        <c:noMultiLvlLbl val="0"/>
      </c:catAx>
      <c:valAx>
        <c:axId val="173235948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235804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'2БК'!$B$71:$D$71</c:f>
              <c:strCache>
                <c:ptCount val="3"/>
                <c:pt idx="0">
                  <c:v>Себестоимость ЭЭ, тенге/кВтч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043557272571355E-3"/>
                  <c:y val="0.111631555015390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D48-4719-9750-E771901513C4}"/>
                </c:ext>
              </c:extLst>
            </c:dLbl>
            <c:dLbl>
              <c:idx val="1"/>
              <c:layout>
                <c:manualLayout>
                  <c:x val="2.5217786362856545E-3"/>
                  <c:y val="0.13309916174911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D48-4719-9750-E77190151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'2БК'!$E$70:$L$70</c:f>
              <c:strCache>
                <c:ptCount val="2"/>
                <c:pt idx="0">
                  <c:v>3 мес 2025 год</c:v>
                </c:pt>
                <c:pt idx="1">
                  <c:v>3 мес 2026 год</c:v>
                </c:pt>
              </c:strCache>
            </c:strRef>
          </c:cat>
          <c:val>
            <c:numRef>
              <c:f>'2БК'!$E$71:$L$71</c:f>
              <c:numCache>
                <c:formatCode>#,##0.00</c:formatCode>
                <c:ptCount val="2"/>
                <c:pt idx="0">
                  <c:v>4.5483972656341178</c:v>
                </c:pt>
                <c:pt idx="1">
                  <c:v>4.9454814818073212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48-4719-9750-E771901513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0295247"/>
        <c:axId val="370302447"/>
      </c:barChart>
      <c:lineChart>
        <c:grouping val="standard"/>
        <c:varyColors val="0"/>
        <c:ser>
          <c:idx val="1"/>
          <c:order val="1"/>
          <c:tx>
            <c:strRef>
              <c:f>'2БК'!$B$72:$D$72</c:f>
              <c:strCache>
                <c:ptCount val="3"/>
                <c:pt idx="0">
                  <c:v>Тариф на ЭЭ, тенге/кВтч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5566244543427007E-2"/>
                  <c:y val="6.86963415479327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D48-4719-9750-E771901513C4}"/>
                </c:ext>
              </c:extLst>
            </c:dLbl>
            <c:dLbl>
              <c:idx val="1"/>
              <c:layout>
                <c:manualLayout>
                  <c:x val="-2.5217786362857469E-3"/>
                  <c:y val="-2.1467606733728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D48-4719-9750-E771901513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'2БК'!$E$70:$L$70</c:f>
              <c:strCache>
                <c:ptCount val="2"/>
                <c:pt idx="0">
                  <c:v>3 мес 2025 год</c:v>
                </c:pt>
                <c:pt idx="1">
                  <c:v>3 мес 2026 год</c:v>
                </c:pt>
              </c:strCache>
            </c:strRef>
          </c:cat>
          <c:val>
            <c:numRef>
              <c:f>'2БК'!$E$72:$L$72</c:f>
              <c:numCache>
                <c:formatCode>#,##0.00</c:formatCode>
                <c:ptCount val="2"/>
                <c:pt idx="0">
                  <c:v>4.7282891345815807</c:v>
                </c:pt>
                <c:pt idx="1">
                  <c:v>5.040226729364524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DD48-4719-9750-E771901513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70295247"/>
        <c:axId val="370302447"/>
      </c:lineChart>
      <c:catAx>
        <c:axId val="3702952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0302447"/>
        <c:crosses val="autoZero"/>
        <c:auto val="1"/>
        <c:lblAlgn val="ctr"/>
        <c:lblOffset val="100"/>
        <c:noMultiLvlLbl val="0"/>
      </c:catAx>
      <c:valAx>
        <c:axId val="370302447"/>
        <c:scaling>
          <c:orientation val="minMax"/>
        </c:scaling>
        <c:delete val="1"/>
        <c:axPos val="l"/>
        <c:numFmt formatCode="#,##0.00" sourceLinked="1"/>
        <c:majorTickMark val="out"/>
        <c:minorTickMark val="none"/>
        <c:tickLblPos val="nextTo"/>
        <c:crossAx val="370295247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'2БК'!$B$75:$D$75</c:f>
              <c:strCache>
                <c:ptCount val="3"/>
                <c:pt idx="0">
                  <c:v>Тариф на поддержание мощности, тенге/МВт*мес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043557272571355E-3"/>
                  <c:y val="0.1116315550153907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3B3-451C-B7DE-6D3F6C2BB354}"/>
                </c:ext>
              </c:extLst>
            </c:dLbl>
            <c:dLbl>
              <c:idx val="1"/>
              <c:layout>
                <c:manualLayout>
                  <c:x val="2.5217786362856545E-3"/>
                  <c:y val="0.1330991617491197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3B3-451C-B7DE-6D3F6C2BB3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'2БК'!$E$74:$L$74</c:f>
              <c:strCache>
                <c:ptCount val="2"/>
                <c:pt idx="0">
                  <c:v>3 мес 2025 год</c:v>
                </c:pt>
                <c:pt idx="1">
                  <c:v>3 мес 2026 год</c:v>
                </c:pt>
              </c:strCache>
            </c:strRef>
          </c:cat>
          <c:val>
            <c:numRef>
              <c:f>'2БК'!$E$75:$L$75</c:f>
              <c:numCache>
                <c:formatCode>#,##0</c:formatCode>
                <c:ptCount val="2"/>
                <c:pt idx="0">
                  <c:v>1160000</c:v>
                </c:pt>
                <c:pt idx="1">
                  <c:v>1170000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B3-451C-B7DE-6D3F6C2BB35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370295247"/>
        <c:axId val="370302447"/>
      </c:barChart>
      <c:catAx>
        <c:axId val="37029524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70302447"/>
        <c:crosses val="autoZero"/>
        <c:auto val="1"/>
        <c:lblAlgn val="ctr"/>
        <c:lblOffset val="100"/>
        <c:noMultiLvlLbl val="0"/>
      </c:catAx>
      <c:valAx>
        <c:axId val="370302447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extTo"/>
        <c:crossAx val="370295247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'3БО'!$Y$31:$Y$40</cx:f>
        <cx:lvl ptCount="10">
          <cx:pt idx="0">Опер. прибыль за 
3 мес 2025 года</cx:pt>
          <cx:pt idx="1">Доход</cx:pt>
          <cx:pt idx="2">Ремонты</cx:pt>
          <cx:pt idx="3">Услуги
произ.характера</cx:pt>
          <cx:pt idx="4">Амортизация ОС</cx:pt>
          <cx:pt idx="5">ФОТ</cx:pt>
          <cx:pt idx="6">Налоги</cx:pt>
          <cx:pt idx="7">Прочие 
услуги</cx:pt>
          <cx:pt idx="8">ОАР</cx:pt>
          <cx:pt idx="9">Опер. прибыль за 
3 мес 2026 год</cx:pt>
        </cx:lvl>
      </cx:strDim>
      <cx:numDim type="val">
        <cx:f>'3БО'!$Z$31:$Z$40</cx:f>
        <cx:lvl ptCount="10" formatCode="_-* # ##0\ _р_._-;\-* # ##0\ _р_._-;_-* &quot;-&quot;??\ _р_._-;_-@_-">
          <cx:pt idx="0">2117.8503313500005</cx:pt>
          <cx:pt idx="1">-346.71022738000011</cx:pt>
          <cx:pt idx="2">-5.9472990000000001</cx:pt>
          <cx:pt idx="3">56.523704539999471</cx:pt>
          <cx:pt idx="4">18.05403943999994</cx:pt>
          <cx:pt idx="5">53.888238999999999</cx:pt>
          <cx:pt idx="6">14.706604999999982</cx:pt>
          <cx:pt idx="7">-30.494388999999927</cx:pt>
          <cx:pt idx="8">55.210534169999988</cx:pt>
          <cx:pt idx="9">1609.1986698200003</cx:pt>
        </cx:lvl>
      </cx:numDim>
    </cx:data>
  </cx:chartData>
  <cx:chart>
    <cx:plotArea>
      <cx:plotAreaRegion>
        <cx:series layoutId="waterfall" uniqueId="{00000000-DA04-45D4-84E9-9B807A624D1A}">
          <cx:tx>
            <cx:txData>
              <cx:f>'3БО'!$Z$30</cx:f>
              <cx:v>Значение</cx:v>
            </cx:txData>
          </cx:tx>
          <cx:dataLabels pos="outEnd">
            <cx:numFmt formatCode="# ##0" sourceLinked="0"/>
            <cx:txPr>
              <a:bodyPr spcFirstLastPara="1" vertOverflow="ellipsis" horzOverflow="overflow" wrap="square" lIns="0" tIns="0" rIns="0" bIns="0" anchor="ctr" anchorCtr="1"/>
              <a:lstStyle/>
              <a:p>
                <a:pPr algn="ctr" rtl="0">
                  <a:defRPr b="1">
                    <a:solidFill>
                      <a:sysClr val="windowText" lastClr="000000"/>
                    </a:solidFill>
                  </a:defRPr>
                </a:pPr>
                <a:endParaRPr lang="ru-RU" sz="900" b="1" i="0" u="none" strike="noStrike" baseline="0">
                  <a:solidFill>
                    <a:sysClr val="windowText" lastClr="000000"/>
                  </a:solidFill>
                  <a:latin typeface="Calibri"/>
                </a:endParaRPr>
              </a:p>
            </cx:txPr>
            <cx:visibility seriesName="0" categoryName="0" value="1"/>
            <cx:separator>, </cx:separator>
          </cx:dataLabels>
          <cx:dataId val="0"/>
          <cx:layoutPr>
            <cx:subtotals>
              <cx:idx val="0"/>
              <cx:idx val="9"/>
            </cx:subtotals>
          </cx:layoutPr>
        </cx:series>
      </cx:plotAreaRegion>
      <cx:axis id="0">
        <cx:catScaling gapWidth="0.5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800" b="1">
                <a:solidFill>
                  <a:sysClr val="windowText" lastClr="000000"/>
                </a:solidFill>
              </a:defRPr>
            </a:pPr>
            <a:endParaRPr lang="ru-RU" sz="800" b="1" i="0" u="none" strike="noStrike" baseline="0">
              <a:solidFill>
                <a:sysClr val="windowText" lastClr="000000"/>
              </a:solidFill>
              <a:latin typeface="Calibri"/>
            </a:endParaRPr>
          </a:p>
        </cx:txPr>
      </cx:axis>
      <cx:axis id="1">
        <cx:valScaling/>
        <cx:tickLabels/>
      </cx:axis>
    </cx:plotArea>
    <cx:legend pos="t" align="ctr" overlay="0"/>
  </cx:chart>
  <cx:clrMapOvr bg1="lt1" tx1="dk1" bg2="lt2" tx2="dk2" accent1="accent1" accent2="accent2" accent3="accent3" accent4="accent4" accent5="accent5" accent6="accent6" hlink="hlink" folHlink="folHlink"/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9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777" y="3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r">
              <a:defRPr sz="1200"/>
            </a:lvl1pPr>
          </a:lstStyle>
          <a:p>
            <a:fld id="{CBA8CE65-B63B-4F5D-AE3D-64E249F9EBCE}" type="datetimeFigureOut">
              <a:rPr lang="ru-RU" smtClean="0"/>
              <a:pPr/>
              <a:t>07.06.2026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46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777" y="9119146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r">
              <a:defRPr sz="1200"/>
            </a:lvl1pPr>
          </a:lstStyle>
          <a:p>
            <a:fld id="{DCB5EA5C-DFB4-4AD6-B32F-8CFB50E11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90544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777" y="3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/>
          <a:lstStyle>
            <a:lvl1pPr algn="r">
              <a:defRPr sz="1200"/>
            </a:lvl1pPr>
          </a:lstStyle>
          <a:p>
            <a:fld id="{EE5D08AC-DD3D-4BFD-A2DF-BA0475B6291A}" type="datetimeFigureOut">
              <a:rPr lang="ru-RU" smtClean="0"/>
              <a:pPr/>
              <a:t>07.06.2026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9463" y="1201738"/>
            <a:ext cx="5756275" cy="3238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9" tIns="45930" rIns="91859" bIns="4593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180" y="4620981"/>
            <a:ext cx="5852844" cy="3779685"/>
          </a:xfrm>
          <a:prstGeom prst="rect">
            <a:avLst/>
          </a:prstGeom>
        </p:spPr>
        <p:txBody>
          <a:bodyPr vert="horz" lIns="91859" tIns="45930" rIns="91859" bIns="4593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46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777" y="9119146"/>
            <a:ext cx="3170717" cy="482055"/>
          </a:xfrm>
          <a:prstGeom prst="rect">
            <a:avLst/>
          </a:prstGeom>
        </p:spPr>
        <p:txBody>
          <a:bodyPr vert="horz" lIns="91859" tIns="45930" rIns="91859" bIns="45930" rtlCol="0" anchor="b"/>
          <a:lstStyle>
            <a:lvl1pPr algn="r">
              <a:defRPr sz="1200"/>
            </a:lvl1pPr>
          </a:lstStyle>
          <a:p>
            <a:fld id="{093545D2-9076-45D4-8672-DCF2BA0CE2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581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4D5BC-7988-EE27-DDFC-01583B35EB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306FFB-3474-3F60-EC96-ACD673CB43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8D67D32-C67A-7D4B-3AC9-5CD18D3AB4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1724E-4F30-534E-6AFB-ABDF9F9349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3545D2-9076-45D4-8672-DCF2BA0CE2C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684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62DF8-6558-422F-AB2A-88AB546AC9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:a16="http://schemas.microsoft.com/office/drawing/2014/main" id="{6A436E28-8DCE-DC15-7B12-20B745B480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481138" y="1119188"/>
            <a:ext cx="5359400" cy="3014662"/>
          </a:xfrm>
        </p:spPr>
      </p:sp>
      <p:sp>
        <p:nvSpPr>
          <p:cNvPr id="3" name="Заметки 2">
            <a:extLst>
              <a:ext uri="{FF2B5EF4-FFF2-40B4-BE49-F238E27FC236}">
                <a16:creationId xmlns:a16="http://schemas.microsoft.com/office/drawing/2014/main" id="{54D135A3-A409-1300-12B0-FB501C0EAE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588893D-7DDD-521F-6557-388CAE38CA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7EFA70-6A78-41B4-8120-F7F33E10A4A8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7645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59ED8E-28B6-FD0F-902B-FA57105826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19E7FF-6503-9711-8226-7E6FDCCB31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2B9AD3-F7A6-E8D5-CC79-D976E19E69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EF2E94-1972-6A85-E16C-E2F3D8E5BF1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3545D2-9076-45D4-8672-DCF2BA0CE2C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78793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4CC9C-5AB8-AE4E-C52D-781CA97D2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947E99-CB23-48C8-6EFF-96C8E518AA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123B7FD-24D6-B7E7-872B-53ED70BBF6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361838-BD04-1ECB-C14D-F0CADBE758F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93545D2-9076-45D4-8672-DCF2BA0CE2C9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220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AA49-F4BD-4DF9-B8A9-13FF033DBBA9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557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BC708-385C-41BC-87E4-BC3C9ED113F3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604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12DF59-9274-4816-913C-8943E0026729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519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esto su una colon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1803373" y="1129776"/>
            <a:ext cx="8559828" cy="511283"/>
          </a:xfrm>
          <a:prstGeom prst="rect">
            <a:avLst/>
          </a:prstGeom>
        </p:spPr>
        <p:txBody>
          <a:bodyPr lIns="108000" tIns="0" rIns="108000" anchor="t">
            <a:noAutofit/>
          </a:bodyPr>
          <a:lstStyle>
            <a:lvl1pPr algn="l">
              <a:defRPr sz="2000" b="0" cap="none" baseline="0"/>
            </a:lvl1pPr>
          </a:lstStyle>
          <a:p>
            <a:r>
              <a:rPr lang="es-CL" noProof="0"/>
              <a:t>Fare clic per digitare il sottotitolo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1803373" y="486554"/>
            <a:ext cx="8559828" cy="610240"/>
          </a:xfrm>
        </p:spPr>
        <p:txBody>
          <a:bodyPr bIns="0" anchor="b">
            <a:noAutofit/>
          </a:bodyPr>
          <a:lstStyle>
            <a:lvl1pPr marL="0" indent="0">
              <a:buNone/>
              <a:defRPr sz="2400" b="1">
                <a:solidFill>
                  <a:srgbClr val="24509A"/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L" noProof="0"/>
              <a:t>Fare clic per digitare il titolo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BC4A63-4422-4E48-BD42-7AA48B653B07}" type="slidenum">
              <a:rPr lang="it-IT" smtClean="0"/>
              <a:pPr/>
              <a:t>‹#›</a:t>
            </a:fld>
            <a:endParaRPr lang="it-IT"/>
          </a:p>
        </p:txBody>
      </p:sp>
      <p:sp>
        <p:nvSpPr>
          <p:cNvPr id="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433667" y="1692000"/>
            <a:ext cx="11140095" cy="4284000"/>
          </a:xfrm>
        </p:spPr>
        <p:txBody>
          <a:bodyPr tIns="0">
            <a:noAutofit/>
          </a:bodyPr>
          <a:lstStyle>
            <a:lvl1pPr marL="0" indent="0" algn="l">
              <a:lnSpc>
                <a:spcPts val="2800"/>
              </a:lnSpc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CL" noProof="0"/>
              <a:t>Fare clic per digitare il testo su una colonna.</a:t>
            </a:r>
          </a:p>
        </p:txBody>
      </p:sp>
    </p:spTree>
    <p:extLst>
      <p:ext uri="{BB962C8B-B14F-4D97-AF65-F5344CB8AC3E}">
        <p14:creationId xmlns:p14="http://schemas.microsoft.com/office/powerpoint/2010/main" val="334593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C5E78-14E6-4E98-AEF1-15EF7460BE47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34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11BDA-09F9-444D-BFAC-D5681D69BFF5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798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4F4B5-57B5-4549-B602-1F5AADDADEDA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971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201499-A939-42A8-A270-489940201ED2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96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E0F8B1-909B-4E62-A5D9-87707FEBF1EA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963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1C4AC-F75B-4427-AE01-22944CE19D95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703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385B-9B48-4B03-AE15-C0686879B2AB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347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30EC9-62C7-4268-B25A-4C9529639B83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83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ct 9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37222754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17" imgW="360" imgH="360" progId="TCLayout.ActiveDocument.1">
                  <p:embed/>
                </p:oleObj>
              </mc:Choice>
              <mc:Fallback>
                <p:oleObj name="Слайд think-cell" r:id="rId17" imgW="360" imgH="360" progId="TCLayout.ActiveDocument.1">
                  <p:embed/>
                  <p:pic>
                    <p:nvPicPr>
                      <p:cNvPr id="0" name="Picture 2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43FC7-E963-4E99-8983-19EA5D4DA407}" type="datetime1">
              <a:rPr lang="ru-RU" smtClean="0"/>
              <a:pPr/>
              <a:t>07.06.2026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C45E4-77C6-419B-99F1-8E9B405CB5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 hidden="1"/>
          <p:cNvSpPr/>
          <p:nvPr userDrawn="1">
            <p:custDataLst>
              <p:tags r:id="rId16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/>
            <a:endParaRPr lang="en-US" sz="4400" b="0" i="0" baseline="0" dirty="0">
              <a:latin typeface="Calibri Light" panose="020F0302020204030204" pitchFamily="34" charset="0"/>
              <a:ea typeface="+mj-ea"/>
              <a:cs typeface="+mj-cs"/>
              <a:sym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529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customXml" Target="../../customXml/item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chart" Target="../charts/chart2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chart" Target="../charts/chart1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chart" Target="../charts/chart4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chart" Target="../charts/chart3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7" Type="http://schemas.openxmlformats.org/officeDocument/2006/relationships/image" Target="../media/image5.png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oleObject" Target="../embeddings/oleObject4.bin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7" Type="http://schemas.microsoft.com/office/2014/relationships/chartEx" Target="../charts/chartEx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6" Type="http://schemas.openxmlformats.org/officeDocument/2006/relationships/image" Target="../media/image7.emf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Relationship Id="rId6" Type="http://schemas.openxmlformats.org/officeDocument/2006/relationships/image" Target="../media/image8.emf"/><Relationship Id="rId5" Type="http://schemas.openxmlformats.org/officeDocument/2006/relationships/image" Target="../media/image4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  <p:custDataLst>
              <p:custData r:id="rId1"/>
            </p:custDataLst>
          </p:nvPr>
        </p:nvSpPr>
        <p:spPr>
          <a:xfrm>
            <a:off x="9347446" y="6436787"/>
            <a:ext cx="2743200" cy="365125"/>
          </a:xfrm>
        </p:spPr>
        <p:txBody>
          <a:bodyPr/>
          <a:lstStyle/>
          <a:p>
            <a:fld id="{88BC45E4-77C6-419B-99F1-8E9B405CB538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1" name="Rectangle 2"/>
          <p:cNvSpPr txBox="1">
            <a:spLocks noChangeArrowheads="1"/>
          </p:cNvSpPr>
          <p:nvPr/>
        </p:nvSpPr>
        <p:spPr>
          <a:xfrm>
            <a:off x="0" y="2374280"/>
            <a:ext cx="12192000" cy="2323133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2400" b="1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Результаты деятельности ТОО «</a:t>
            </a:r>
            <a:r>
              <a:rPr lang="ru-RU" altLang="ru-RU" sz="2400" b="1" dirty="0" err="1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Шульбинская</a:t>
            </a:r>
            <a:r>
              <a:rPr lang="ru-RU" altLang="ru-RU" sz="2400" b="1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ГЭС»</a:t>
            </a:r>
          </a:p>
          <a:p>
            <a:pPr algn="ctr"/>
            <a:r>
              <a:rPr lang="ru-RU" altLang="ru-RU" sz="2400" b="1" dirty="0">
                <a:solidFill>
                  <a:schemeClr val="bg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за 3 месяца 2026 года</a:t>
            </a:r>
          </a:p>
        </p:txBody>
      </p:sp>
      <p:sp>
        <p:nvSpPr>
          <p:cNvPr id="43" name="Rectangle 4"/>
          <p:cNvSpPr txBox="1">
            <a:spLocks noChangeArrowheads="1"/>
          </p:cNvSpPr>
          <p:nvPr/>
        </p:nvSpPr>
        <p:spPr>
          <a:xfrm>
            <a:off x="2895600" y="6227200"/>
            <a:ext cx="6400800" cy="286874"/>
          </a:xfrm>
          <a:prstGeom prst="rect">
            <a:avLst/>
          </a:prstGeom>
        </p:spPr>
        <p:txBody>
          <a:bodyPr vert="horz" lIns="92075" tIns="46038" rIns="92075" bIns="46038" rtlCol="0" anchor="ctr" anchorCtr="1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100000"/>
              </a:spcBef>
              <a:buNone/>
            </a:pPr>
            <a:r>
              <a:rPr lang="ru-RU" altLang="ko-KR" sz="1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п.Шульбинск</a:t>
            </a:r>
            <a:r>
              <a:rPr lang="ru-RU" altLang="ko-KR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2026 год</a:t>
            </a:r>
            <a:endParaRPr lang="ko-KR" altLang="en-US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E55FF21-A065-22D2-06DA-C333C95486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5148" y="254659"/>
            <a:ext cx="3946525" cy="1831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399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1" name="Object 1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30721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 hidden="1"/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24267" y="562021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xfrm>
            <a:off x="9347446" y="643678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BC45E4-77C6-419B-99F1-8E9B405CB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Title 1"/>
          <p:cNvSpPr>
            <a:spLocks noGrp="1"/>
          </p:cNvSpPr>
          <p:nvPr>
            <p:ph type="title"/>
          </p:nvPr>
        </p:nvSpPr>
        <p:spPr>
          <a:xfrm>
            <a:off x="168275" y="34405"/>
            <a:ext cx="11819862" cy="525776"/>
          </a:xfrm>
        </p:spPr>
        <p:txBody>
          <a:bodyPr vert="horz">
            <a:normAutofit/>
          </a:bodyPr>
          <a:lstStyle/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Обзор основных производственных показателей (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)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6464" y="4007582"/>
            <a:ext cx="5670800" cy="203132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Комментарии: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Объем реализации электроэнергии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за  3 мес 2026 г. составили –            </a:t>
            </a:r>
            <a:r>
              <a:rPr lang="ru-RU" sz="1400" i="1" dirty="0">
                <a:latin typeface="Calibri"/>
              </a:rPr>
              <a:t>310 991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тыс. кВтч., со снижением к уровню объемов аналогичного периода 202</a:t>
            </a:r>
            <a:r>
              <a:rPr lang="ru-RU" sz="1400" i="1" dirty="0">
                <a:latin typeface="Calibri"/>
              </a:rPr>
              <a:t>5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года  - 321 636 млн кВтч. (снижение на  10 644 тыс. кВтч</a:t>
            </a:r>
            <a:r>
              <a:rPr kumimoji="0" lang="en-US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или на 3%).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1" dirty="0">
                <a:latin typeface="Calibri"/>
              </a:rPr>
              <a:t>Основная причина снижения является маловодный период, общая боковая приточность за 2025 года составила ср. мес. 929 м3/с, в 2026 году </a:t>
            </a:r>
            <a:r>
              <a:rPr lang="ru-RU" sz="1400" i="1" dirty="0" err="1">
                <a:latin typeface="Calibri"/>
              </a:rPr>
              <a:t>ср.мес</a:t>
            </a:r>
            <a:r>
              <a:rPr lang="ru-RU" sz="1400" i="1" dirty="0">
                <a:latin typeface="Calibri"/>
              </a:rPr>
              <a:t>. 795 м3/с. 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50662" y="4007582"/>
            <a:ext cx="5670800" cy="2031325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Комментарии:</a:t>
            </a:r>
          </a:p>
          <a:p>
            <a:pPr lvl="0" algn="just">
              <a:defRPr/>
            </a:pPr>
            <a:r>
              <a:rPr lang="ru-RU" sz="1400" b="1" i="1" dirty="0"/>
              <a:t>По итогам 3 мес 2026 года </a:t>
            </a:r>
            <a:r>
              <a:rPr lang="ru-RU" sz="1400" i="1" dirty="0">
                <a:latin typeface="Calibri"/>
              </a:rPr>
              <a:t>объем услуг по поддержанию готовности электрической мощности составил 1 377 МВт, снижение обусловлено снижением объема с 576 МВт на 459 МВт (согласно проведенных торгов от 19.11.2025г.).</a:t>
            </a:r>
          </a:p>
          <a:p>
            <a:pPr lvl="0" algn="just">
              <a:defRPr/>
            </a:pPr>
            <a:endParaRPr lang="ru-RU" sz="1400" i="1" dirty="0">
              <a:latin typeface="Calibri"/>
            </a:endParaRPr>
          </a:p>
          <a:p>
            <a:pPr lvl="0" algn="just">
              <a:defRPr/>
            </a:pPr>
            <a:endParaRPr lang="ru-RU" sz="1400" i="1" dirty="0"/>
          </a:p>
          <a:p>
            <a:pPr lvl="0" algn="just">
              <a:defRPr/>
            </a:pPr>
            <a:endParaRPr lang="ru-RU" sz="1400" i="1" dirty="0"/>
          </a:p>
          <a:p>
            <a:pPr lvl="0" algn="just">
              <a:defRPr/>
            </a:pPr>
            <a:endParaRPr lang="ru-RU" sz="1400" i="1" dirty="0"/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2378464C-D551-2B2B-71ED-78F165EE93C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906628"/>
              </p:ext>
            </p:extLst>
          </p:nvPr>
        </p:nvGraphicFramePr>
        <p:xfrm>
          <a:off x="276464" y="911360"/>
          <a:ext cx="5670800" cy="2875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7BE9A77-C866-205A-7A06-7CE0F9A7C24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02347030"/>
              </p:ext>
            </p:extLst>
          </p:nvPr>
        </p:nvGraphicFramePr>
        <p:xfrm>
          <a:off x="6244738" y="911352"/>
          <a:ext cx="5670798" cy="2875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483704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85089-E820-59BF-2B22-6EA0D9206B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1" name="Object 1" hidden="1">
            <a:extLst>
              <a:ext uri="{FF2B5EF4-FFF2-40B4-BE49-F238E27FC236}">
                <a16:creationId xmlns:a16="http://schemas.microsoft.com/office/drawing/2014/main" id="{773854E9-9B03-FB95-590E-03B4F003CFC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7" y="1587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270" imgH="270" progId="TCLayout.ActiveDocument.1">
                  <p:embed/>
                </p:oleObj>
              </mc:Choice>
              <mc:Fallback>
                <p:oleObj name="Слайд think-cell" r:id="rId4" imgW="270" imgH="270" progId="TCLayout.ActiveDocument.1">
                  <p:embed/>
                  <p:pic>
                    <p:nvPicPr>
                      <p:cNvPr id="30721" name="Object 1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7" y="1587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 hidden="1">
            <a:extLst>
              <a:ext uri="{FF2B5EF4-FFF2-40B4-BE49-F238E27FC236}">
                <a16:creationId xmlns:a16="http://schemas.microsoft.com/office/drawing/2014/main" id="{52BE07DC-A3D6-D168-30D2-7CA2EEF595F1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  <a:sym typeface="+mn-lt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A1B086A-D2F8-0262-1AFB-74FD5B62522C}"/>
              </a:ext>
            </a:extLst>
          </p:cNvPr>
          <p:cNvCxnSpPr/>
          <p:nvPr/>
        </p:nvCxnSpPr>
        <p:spPr>
          <a:xfrm>
            <a:off x="224267" y="562021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1F71AD1-5464-D455-DE4E-503409E71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7446" y="6436787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BC45E4-77C6-419B-99F1-8E9B405CB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Title 1">
            <a:extLst>
              <a:ext uri="{FF2B5EF4-FFF2-40B4-BE49-F238E27FC236}">
                <a16:creationId xmlns:a16="http://schemas.microsoft.com/office/drawing/2014/main" id="{B3383A9A-9CA1-3EB0-480F-0DF8D8F4D5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275" y="34405"/>
            <a:ext cx="11819862" cy="525776"/>
          </a:xfrm>
        </p:spPr>
        <p:txBody>
          <a:bodyPr vert="horz">
            <a:normAutofit/>
          </a:bodyPr>
          <a:lstStyle/>
          <a:p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Обзор основных производственных показателей (</a:t>
            </a:r>
            <a:r>
              <a:rPr lang="en-US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II</a:t>
            </a: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)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4DE7274-09CA-2850-25DD-8118D4E1AC6F}"/>
              </a:ext>
            </a:extLst>
          </p:cNvPr>
          <p:cNvSpPr txBox="1"/>
          <p:nvPr/>
        </p:nvSpPr>
        <p:spPr>
          <a:xfrm>
            <a:off x="383988" y="3776688"/>
            <a:ext cx="11570479" cy="2462213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Комментарии: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Тариф на реализацию электроэнергии </a:t>
            </a:r>
            <a:r>
              <a:rPr kumimoji="0" lang="ru-RU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Тариф на электроэнергию утвержден по приказу Министра энергетика РК 42-н/қ от 27.01.2025г. Во исполнения поручения Главы государства данных в рамках совещание по вопросам макроэкономических дисбалансов и инфляционных рисков от 8 октября 2025 года, Правительством Республики Казахстан приняты меры по макроэкономической стабильности, в частности по недопущению роста тарифов на коммунальные услуги. В этой связи, предельные тарифы на электрическую энергию на 2026 год принят на уровне предельных тарифов на электрическую энергию 2025 года.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i="1" dirty="0">
                <a:latin typeface="Calibri"/>
              </a:rPr>
              <a:t>З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а период с января по март 2026 </a:t>
            </a:r>
            <a:r>
              <a:rPr lang="ru-RU" sz="1400" i="1" dirty="0">
                <a:latin typeface="Calibri"/>
              </a:rPr>
              <a:t>год 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установлен </a:t>
            </a:r>
            <a:r>
              <a:rPr lang="ru-RU" sz="1400" i="1" dirty="0">
                <a:latin typeface="Calibri"/>
              </a:rPr>
              <a:t>в размере 5,04 тенге/кВтч, что выше тарифа за 3 мес 2025 года на 0,31 тенге или 7%. </a:t>
            </a:r>
          </a:p>
          <a:p>
            <a:pPr algn="just">
              <a:defRPr/>
            </a:pPr>
            <a:r>
              <a:rPr lang="ru-RU" sz="1400" b="1" i="1" dirty="0"/>
              <a:t>Себестоимость электроэнергии </a:t>
            </a:r>
            <a:r>
              <a:rPr lang="ru-RU" sz="1400" i="1" dirty="0"/>
              <a:t>за период с января по март 2026 год составила 4,95 тенге/кВтч, за период с января по март 2025 год – 4,55 тенге/кВтч. Рост себестоимости составил 9%. </a:t>
            </a:r>
          </a:p>
          <a:p>
            <a:pPr algn="just">
              <a:defRPr/>
            </a:pPr>
            <a:r>
              <a:rPr lang="ru-RU" sz="1400" b="1" i="1" dirty="0"/>
              <a:t>Тариф на поддержание мощности </a:t>
            </a:r>
            <a:r>
              <a:rPr lang="ru-RU" sz="1400" i="1" dirty="0"/>
              <a:t>за 3 месяца 2025 года составил 1 160 000 тенге/МВт*мес, за 3 мес 2026 года – 1 170 000 тенге/МВт*мес. Разница с показателем прошлого года составила 10 000 тенге/МВт*мес или 0,86% в сторону увеличения.</a:t>
            </a:r>
          </a:p>
        </p:txBody>
      </p:sp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8D93390A-ED41-9364-F765-E1D4BCE658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8268280"/>
              </p:ext>
            </p:extLst>
          </p:nvPr>
        </p:nvGraphicFramePr>
        <p:xfrm>
          <a:off x="168276" y="801183"/>
          <a:ext cx="5752234" cy="273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E5BA3316-D75A-4D52-9C3B-8EDD7DA4CB1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3039394"/>
              </p:ext>
            </p:extLst>
          </p:nvPr>
        </p:nvGraphicFramePr>
        <p:xfrm>
          <a:off x="6508173" y="703369"/>
          <a:ext cx="4695537" cy="28341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964904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6A869-9552-8C4A-BEE5-42FF3E1F7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 hidden="1">
            <a:extLst>
              <a:ext uri="{FF2B5EF4-FFF2-40B4-BE49-F238E27FC236}">
                <a16:creationId xmlns:a16="http://schemas.microsoft.com/office/drawing/2014/main" id="{8D656740-DCC2-EA9A-A633-9D5D3539200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395" imgH="396" progId="TCLayout.ActiveDocument.1">
                  <p:embed/>
                </p:oleObj>
              </mc:Choice>
              <mc:Fallback>
                <p:oleObj name="Слайд think-cell" r:id="rId4" imgW="395" imgH="396" progId="TCLayout.ActiveDocument.1">
                  <p:embed/>
                  <p:pic>
                    <p:nvPicPr>
                      <p:cNvPr id="9" name="Объект 8" hidden="1">
                        <a:extLst>
                          <a:ext uri="{FF2B5EF4-FFF2-40B4-BE49-F238E27FC236}">
                            <a16:creationId xmlns:a16="http://schemas.microsoft.com/office/drawing/2014/main" id="{DA5E108B-0710-44C4-96D6-A7ECBD73F0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EB78B020-5348-8E76-FAAE-E77C94CE285A}"/>
              </a:ext>
            </a:extLst>
          </p:cNvPr>
          <p:cNvSpPr txBox="1">
            <a:spLocks/>
          </p:cNvSpPr>
          <p:nvPr/>
        </p:nvSpPr>
        <p:spPr>
          <a:xfrm>
            <a:off x="257336" y="230895"/>
            <a:ext cx="9191464" cy="308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Результаты финасово-хозяйственной деятельности за 3 месяца 2026 года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46F1B29-1E24-C7C2-21B3-17157744F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BC45E4-77C6-419B-99F1-8E9B405CB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" name="Straight Connector 12">
            <a:extLst>
              <a:ext uri="{FF2B5EF4-FFF2-40B4-BE49-F238E27FC236}">
                <a16:creationId xmlns:a16="http://schemas.microsoft.com/office/drawing/2014/main" id="{1271E9D9-F650-28FF-832A-1BAB4177E0B2}"/>
              </a:ext>
            </a:extLst>
          </p:cNvPr>
          <p:cNvCxnSpPr/>
          <p:nvPr/>
        </p:nvCxnSpPr>
        <p:spPr>
          <a:xfrm>
            <a:off x="226111" y="666750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17">
            <a:extLst>
              <a:ext uri="{FF2B5EF4-FFF2-40B4-BE49-F238E27FC236}">
                <a16:creationId xmlns:a16="http://schemas.microsoft.com/office/drawing/2014/main" id="{E0EB7BEA-9A43-FE1E-D3DE-F4FAE85A90EB}"/>
              </a:ext>
            </a:extLst>
          </p:cNvPr>
          <p:cNvSpPr txBox="1"/>
          <p:nvPr/>
        </p:nvSpPr>
        <p:spPr>
          <a:xfrm>
            <a:off x="922481" y="4861659"/>
            <a:ext cx="8858828" cy="1200329"/>
          </a:xfrm>
          <a:prstGeom prst="rect">
            <a:avLst/>
          </a:prstGeom>
          <a:noFill/>
          <a:ln>
            <a:solidFill>
              <a:srgbClr val="C6B298"/>
            </a:solidFill>
          </a:ln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Комментарии: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 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Основные факторы изменения дохода указаны в слайде №5;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   Изменение себестоимости, ОАР и операционной прибыли детально указано на слайде №6.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36C8F8CC-68D1-0E45-709E-63BEE63C04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8543700"/>
              </p:ext>
            </p:extLst>
          </p:nvPr>
        </p:nvGraphicFramePr>
        <p:xfrm>
          <a:off x="922481" y="871924"/>
          <a:ext cx="9833265" cy="3821208"/>
        </p:xfrm>
        <a:graphic>
          <a:graphicData uri="http://schemas.openxmlformats.org/drawingml/2006/table">
            <a:tbl>
              <a:tblPr/>
              <a:tblGrid>
                <a:gridCol w="5533138">
                  <a:extLst>
                    <a:ext uri="{9D8B030D-6E8A-4147-A177-3AD203B41FA5}">
                      <a16:colId xmlns:a16="http://schemas.microsoft.com/office/drawing/2014/main" val="3323178491"/>
                    </a:ext>
                  </a:extLst>
                </a:gridCol>
                <a:gridCol w="1125123">
                  <a:extLst>
                    <a:ext uri="{9D8B030D-6E8A-4147-A177-3AD203B41FA5}">
                      <a16:colId xmlns:a16="http://schemas.microsoft.com/office/drawing/2014/main" val="3867869261"/>
                    </a:ext>
                  </a:extLst>
                </a:gridCol>
                <a:gridCol w="1125123">
                  <a:extLst>
                    <a:ext uri="{9D8B030D-6E8A-4147-A177-3AD203B41FA5}">
                      <a16:colId xmlns:a16="http://schemas.microsoft.com/office/drawing/2014/main" val="2809610813"/>
                    </a:ext>
                  </a:extLst>
                </a:gridCol>
                <a:gridCol w="1279249">
                  <a:extLst>
                    <a:ext uri="{9D8B030D-6E8A-4147-A177-3AD203B41FA5}">
                      <a16:colId xmlns:a16="http://schemas.microsoft.com/office/drawing/2014/main" val="566664354"/>
                    </a:ext>
                  </a:extLst>
                </a:gridCol>
                <a:gridCol w="770632">
                  <a:extLst>
                    <a:ext uri="{9D8B030D-6E8A-4147-A177-3AD203B41FA5}">
                      <a16:colId xmlns:a16="http://schemas.microsoft.com/office/drawing/2014/main" val="3706817103"/>
                    </a:ext>
                  </a:extLst>
                </a:gridCol>
              </a:tblGrid>
              <a:tr h="19954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Показатели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мес 2025 год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мес 2026 год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1113936"/>
                  </a:ext>
                </a:extLst>
              </a:tr>
              <a:tr h="24942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 от реализации продукции и оказания услуг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3 525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4983808"/>
                  </a:ext>
                </a:extLst>
              </a:tr>
              <a:tr h="23944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Себестоимость реализованной продукции и оказанных услуг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6080031"/>
                  </a:ext>
                </a:extLst>
              </a:tr>
              <a:tr h="23944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Валовая прибыль (Gross operating profit)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1 852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3678732"/>
                  </a:ext>
                </a:extLst>
              </a:tr>
              <a:tr h="23944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и административные расходы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5270042"/>
                  </a:ext>
                </a:extLst>
              </a:tr>
              <a:tr h="23944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Амортизация основных средств и нематериальных активов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3297896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Операционная прибыль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1 609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-509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6612007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 до отчислений по амортизации, процентам и КПН (EBITDA)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2 564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2 074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739503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Доходы от финансирования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232426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доходы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8584114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на финансирование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0421954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 расходы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9804439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Убытки от обесценения активов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6416474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Прибыль (убыток) до налогообложения (ЕВТ)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2 182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1 582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591093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Расходы по корпоративному подоходному налогу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753054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Итоговая прибыль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1 730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1 053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-677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-39%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6529289"/>
                  </a:ext>
                </a:extLst>
              </a:tr>
              <a:tr h="21949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EBITDA margin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104518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6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264AD5-B6BE-EB29-4785-DB862DD887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9 Objeto" hidden="1">
            <a:extLst>
              <a:ext uri="{FF2B5EF4-FFF2-40B4-BE49-F238E27FC236}">
                <a16:creationId xmlns:a16="http://schemas.microsoft.com/office/drawing/2014/main" id="{AF8BE387-32C1-DEFA-6407-E88B30C3463F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143003" y="3"/>
          <a:ext cx="158751" cy="1587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6" imgW="0" imgH="0" progId="TCLayout.ActiveDocument.1">
                  <p:embed/>
                </p:oleObj>
              </mc:Choice>
              <mc:Fallback>
                <p:oleObj name="Слайд think-cell" r:id="rId6" imgW="0" imgH="0" progId="TCLayout.ActiveDocument.1">
                  <p:embed/>
                  <p:pic>
                    <p:nvPicPr>
                      <p:cNvPr id="10" name="9 Objeto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3" y="3"/>
                        <a:ext cx="158751" cy="15875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 hidden="1">
            <a:extLst>
              <a:ext uri="{FF2B5EF4-FFF2-40B4-BE49-F238E27FC236}">
                <a16:creationId xmlns:a16="http://schemas.microsoft.com/office/drawing/2014/main" id="{C2BDD2D3-4CAC-EA99-4DA6-1B562B1BDB9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137" name="TextBox 136">
            <a:extLst>
              <a:ext uri="{FF2B5EF4-FFF2-40B4-BE49-F238E27FC236}">
                <a16:creationId xmlns:a16="http://schemas.microsoft.com/office/drawing/2014/main" id="{9858B789-F69E-8AFA-88DB-530B359452D3}"/>
              </a:ext>
            </a:extLst>
          </p:cNvPr>
          <p:cNvSpPr txBox="1"/>
          <p:nvPr/>
        </p:nvSpPr>
        <p:spPr>
          <a:xfrm>
            <a:off x="203748" y="173877"/>
            <a:ext cx="1043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ED7D31">
                    <a:lumMod val="7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Анализ отклонения дохода за 3 месяца 2026 г. от факта аналогичного периода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BAB6E1E-752B-716A-7D8C-A7F10730788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11255738" y="6446801"/>
            <a:ext cx="681807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BC4A63-4422-4E48-BD42-7AA48B653B07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39" name="Straight Connector 12">
            <a:extLst>
              <a:ext uri="{FF2B5EF4-FFF2-40B4-BE49-F238E27FC236}">
                <a16:creationId xmlns:a16="http://schemas.microsoft.com/office/drawing/2014/main" id="{D8E3849F-ED94-6CCB-4FD0-EF934D4B9F54}"/>
              </a:ext>
            </a:extLst>
          </p:cNvPr>
          <p:cNvCxnSpPr/>
          <p:nvPr/>
        </p:nvCxnSpPr>
        <p:spPr>
          <a:xfrm>
            <a:off x="269963" y="536198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>
            <a:extLst>
              <a:ext uri="{FF2B5EF4-FFF2-40B4-BE49-F238E27FC236}">
                <a16:creationId xmlns:a16="http://schemas.microsoft.com/office/drawing/2014/main" id="{D434B59B-D9F5-ACB6-3F92-62E9FBF58744}"/>
              </a:ext>
            </a:extLst>
          </p:cNvPr>
          <p:cNvSpPr txBox="1"/>
          <p:nvPr/>
        </p:nvSpPr>
        <p:spPr>
          <a:xfrm>
            <a:off x="116551" y="3557948"/>
            <a:ext cx="50988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  <a:lvl1pPr>
              <a:defRPr sz="15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ОСНОВНЫЕ ФАКТОРЫ ИЗМЕНЕНИЯ ДОХОДА: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BC001CCF-FC23-CAE1-E5EA-6B668F5BE75B}"/>
              </a:ext>
            </a:extLst>
          </p:cNvPr>
          <p:cNvSpPr txBox="1"/>
          <p:nvPr/>
        </p:nvSpPr>
        <p:spPr>
          <a:xfrm>
            <a:off x="269963" y="705674"/>
            <a:ext cx="11220072" cy="26930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50" b="1" dirty="0">
                <a:solidFill>
                  <a:prstClr val="black"/>
                </a:solidFill>
                <a:cs typeface="Arial" panose="020B0604020202020204" pitchFamily="34" charset="0"/>
              </a:rPr>
              <a:t>Доход</a:t>
            </a:r>
            <a:r>
              <a:rPr kumimoji="0" lang="ru-RU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за</a:t>
            </a: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3 месяца 2026 г. составил 3 341 743 тыс. тенге, снижение по отношению к аналогичному периоду</a:t>
            </a:r>
            <a:r>
              <a:rPr kumimoji="0" lang="en-US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</a:t>
            </a:r>
            <a:r>
              <a:rPr kumimoji="0" lang="kk-KZ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прошлого года</a:t>
            </a:r>
            <a:r>
              <a:rPr kumimoji="0" lang="ru-RU" sz="11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 на 318 019 тыс. тенге или 9%.</a:t>
            </a:r>
          </a:p>
        </p:txBody>
      </p: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id="{F378072F-1213-4666-E37D-FCC163A9727F}"/>
              </a:ext>
            </a:extLst>
          </p:cNvPr>
          <p:cNvGrpSpPr/>
          <p:nvPr/>
        </p:nvGrpSpPr>
        <p:grpSpPr>
          <a:xfrm>
            <a:off x="116551" y="3790564"/>
            <a:ext cx="6119519" cy="2918859"/>
            <a:chOff x="201135" y="3871114"/>
            <a:chExt cx="5613337" cy="2918859"/>
          </a:xfrm>
        </p:grpSpPr>
        <p:sp>
          <p:nvSpPr>
            <p:cNvPr id="76" name="35 CuadroTexto">
              <a:extLst>
                <a:ext uri="{FF2B5EF4-FFF2-40B4-BE49-F238E27FC236}">
                  <a16:creationId xmlns:a16="http://schemas.microsoft.com/office/drawing/2014/main" id="{271CE6F9-332C-1FD8-64CA-968100ABF4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1124" y="6574529"/>
              <a:ext cx="213520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CL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itchFamily="34" charset="0"/>
                </a:rPr>
                <a:t>.</a:t>
              </a:r>
              <a:endParaRPr kumimoji="0" lang="es-E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itchFamily="34" charset="0"/>
              </a:endParaRPr>
            </a:p>
          </p:txBody>
        </p:sp>
        <p:grpSp>
          <p:nvGrpSpPr>
            <p:cNvPr id="77" name="Группа 76">
              <a:extLst>
                <a:ext uri="{FF2B5EF4-FFF2-40B4-BE49-F238E27FC236}">
                  <a16:creationId xmlns:a16="http://schemas.microsoft.com/office/drawing/2014/main" id="{2CB77CBF-FCDA-A0CA-B594-12F2E162571C}"/>
                </a:ext>
              </a:extLst>
            </p:cNvPr>
            <p:cNvGrpSpPr/>
            <p:nvPr/>
          </p:nvGrpSpPr>
          <p:grpSpPr>
            <a:xfrm>
              <a:off x="469215" y="4182716"/>
              <a:ext cx="5345257" cy="361420"/>
              <a:chOff x="469216" y="3408805"/>
              <a:chExt cx="5345257" cy="361420"/>
            </a:xfrm>
          </p:grpSpPr>
          <p:sp>
            <p:nvSpPr>
              <p:cNvPr id="90" name="Rectangle 9">
                <a:extLst>
                  <a:ext uri="{FF2B5EF4-FFF2-40B4-BE49-F238E27FC236}">
                    <a16:creationId xmlns:a16="http://schemas.microsoft.com/office/drawing/2014/main" id="{3F8B7412-4518-FD72-0220-B48AB2364763}"/>
                  </a:ext>
                </a:extLst>
              </p:cNvPr>
              <p:cNvSpPr/>
              <p:nvPr/>
            </p:nvSpPr>
            <p:spPr>
              <a:xfrm>
                <a:off x="469216" y="3408805"/>
                <a:ext cx="1007761" cy="3614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-50 330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тыс</a:t>
                </a:r>
                <a:r>
                  <a:rPr kumimoji="0" lang="ru-RU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ru-RU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тг</a:t>
                </a:r>
                <a:endPara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650E6AAC-81A0-9557-BF8E-296EED3B1AD8}"/>
                  </a:ext>
                </a:extLst>
              </p:cNvPr>
              <p:cNvSpPr txBox="1"/>
              <p:nvPr/>
            </p:nvSpPr>
            <p:spPr>
              <a:xfrm>
                <a:off x="1520635" y="3456585"/>
                <a:ext cx="1532216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05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объем реализации ЭЭ  </a:t>
                </a:r>
                <a:endPara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Rectangle 21">
                <a:extLst>
                  <a:ext uri="{FF2B5EF4-FFF2-40B4-BE49-F238E27FC236}">
                    <a16:creationId xmlns:a16="http://schemas.microsoft.com/office/drawing/2014/main" id="{F7958172-8103-AC74-864A-0B223FE8E6AB}"/>
                  </a:ext>
                </a:extLst>
              </p:cNvPr>
              <p:cNvSpPr/>
              <p:nvPr/>
            </p:nvSpPr>
            <p:spPr>
              <a:xfrm>
                <a:off x="3287212" y="3408805"/>
                <a:ext cx="992793" cy="3614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+</a:t>
                </a:r>
                <a:r>
                  <a:rPr kumimoji="0" lang="ru-RU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97 099</a:t>
                </a:r>
              </a:p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тыс</a:t>
                </a:r>
                <a:r>
                  <a:rPr kumimoji="0" lang="ru-RU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kumimoji="0" lang="ru-RU" sz="1200" b="1" i="0" u="none" strike="noStrike" kern="1200" cap="none" spc="0" normalizeH="0" baseline="0" noProof="0" dirty="0" err="1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тг</a:t>
                </a:r>
                <a:endPara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C9741748-F306-9580-A651-8B08C2900343}"/>
                  </a:ext>
                </a:extLst>
              </p:cNvPr>
              <p:cNvSpPr txBox="1"/>
              <p:nvPr/>
            </p:nvSpPr>
            <p:spPr>
              <a:xfrm>
                <a:off x="4323663" y="3411183"/>
                <a:ext cx="1490810" cy="253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sz="105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 pitchFamily="34" charset="0"/>
                    <a:cs typeface="Arial" panose="020B0604020202020204" pitchFamily="34" charset="0"/>
                  </a:rPr>
                  <a:t>тариф на </a:t>
                </a:r>
                <a:r>
                  <a:rPr lang="ru-RU" sz="105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ЭЭ</a:t>
                </a:r>
                <a:endParaRPr kumimoji="0" lang="en-US" sz="105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cxnSp>
          <p:nvCxnSpPr>
            <p:cNvPr id="82" name="Прямая соединительная линия 81">
              <a:extLst>
                <a:ext uri="{FF2B5EF4-FFF2-40B4-BE49-F238E27FC236}">
                  <a16:creationId xmlns:a16="http://schemas.microsoft.com/office/drawing/2014/main" id="{96647548-2FAD-E5C2-C8F6-F73841E69F34}"/>
                </a:ext>
              </a:extLst>
            </p:cNvPr>
            <p:cNvCxnSpPr/>
            <p:nvPr/>
          </p:nvCxnSpPr>
          <p:spPr>
            <a:xfrm>
              <a:off x="250973" y="4110589"/>
              <a:ext cx="5440362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209A37D8-56A3-5A40-6160-E283897D6A0E}"/>
                </a:ext>
              </a:extLst>
            </p:cNvPr>
            <p:cNvSpPr txBox="1"/>
            <p:nvPr/>
          </p:nvSpPr>
          <p:spPr>
            <a:xfrm>
              <a:off x="201135" y="3871114"/>
              <a:ext cx="2763738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ru-RU" sz="1050" b="1" dirty="0">
                  <a:solidFill>
                    <a:prstClr val="black"/>
                  </a:solidFill>
                  <a:cs typeface="Arial" panose="020B0604020202020204" pitchFamily="34" charset="0"/>
                </a:rPr>
                <a:t>Реализация</a:t>
              </a:r>
              <a:r>
                <a:rPr kumimoji="0" lang="ru-RU" sz="105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ea typeface="+mn-ea"/>
                  <a:cs typeface="Arial" panose="020B0604020202020204" pitchFamily="34" charset="0"/>
                </a:rPr>
                <a:t> ЭЭ и рынок мощности:</a:t>
              </a:r>
              <a:endPara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9" name="Rectangle 9">
            <a:extLst>
              <a:ext uri="{FF2B5EF4-FFF2-40B4-BE49-F238E27FC236}">
                <a16:creationId xmlns:a16="http://schemas.microsoft.com/office/drawing/2014/main" id="{DD8C93B2-1FFD-A64D-4775-84342D8194AD}"/>
              </a:ext>
            </a:extLst>
          </p:cNvPr>
          <p:cNvSpPr/>
          <p:nvPr/>
        </p:nvSpPr>
        <p:spPr>
          <a:xfrm>
            <a:off x="393582" y="4536002"/>
            <a:ext cx="1133647" cy="3614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-407 160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1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тыс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1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тг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0" name="Rectangle 21">
            <a:extLst>
              <a:ext uri="{FF2B5EF4-FFF2-40B4-BE49-F238E27FC236}">
                <a16:creationId xmlns:a16="http://schemas.microsoft.com/office/drawing/2014/main" id="{1F0C07BE-E028-60DC-10DE-C6293A5345CB}"/>
              </a:ext>
            </a:extLst>
          </p:cNvPr>
          <p:cNvSpPr/>
          <p:nvPr/>
        </p:nvSpPr>
        <p:spPr>
          <a:xfrm>
            <a:off x="3493296" y="4544901"/>
            <a:ext cx="1080173" cy="3525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+13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770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тыс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тг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D53D6C99-77BF-1136-0886-B258BADC1917}"/>
              </a:ext>
            </a:extLst>
          </p:cNvPr>
          <p:cNvSpPr txBox="1"/>
          <p:nvPr/>
        </p:nvSpPr>
        <p:spPr>
          <a:xfrm>
            <a:off x="1547010" y="4493790"/>
            <a:ext cx="153221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объем реализации мощности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BE230040-49D5-A594-F462-7CAF0A28D3CE}"/>
              </a:ext>
            </a:extLst>
          </p:cNvPr>
          <p:cNvSpPr txBox="1"/>
          <p:nvPr/>
        </p:nvSpPr>
        <p:spPr>
          <a:xfrm>
            <a:off x="4561270" y="4562426"/>
            <a:ext cx="15603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тариф на мощность</a:t>
            </a:r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4" name="Up Arrow 29">
            <a:extLst>
              <a:ext uri="{FF2B5EF4-FFF2-40B4-BE49-F238E27FC236}">
                <a16:creationId xmlns:a16="http://schemas.microsoft.com/office/drawing/2014/main" id="{D532E662-A688-9EDB-54F9-5B1740104AA3}"/>
              </a:ext>
            </a:extLst>
          </p:cNvPr>
          <p:cNvSpPr/>
          <p:nvPr/>
        </p:nvSpPr>
        <p:spPr>
          <a:xfrm>
            <a:off x="3240736" y="4608605"/>
            <a:ext cx="125714" cy="170083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7" name="Up Arrow 29">
            <a:extLst>
              <a:ext uri="{FF2B5EF4-FFF2-40B4-BE49-F238E27FC236}">
                <a16:creationId xmlns:a16="http://schemas.microsoft.com/office/drawing/2014/main" id="{CF2F400C-A456-9874-9129-C19343D69E4C}"/>
              </a:ext>
            </a:extLst>
          </p:cNvPr>
          <p:cNvSpPr/>
          <p:nvPr/>
        </p:nvSpPr>
        <p:spPr>
          <a:xfrm>
            <a:off x="3240736" y="4173798"/>
            <a:ext cx="125714" cy="170083"/>
          </a:xfrm>
          <a:prstGeom prst="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" name="Up Arrow 29">
            <a:extLst>
              <a:ext uri="{FF2B5EF4-FFF2-40B4-BE49-F238E27FC236}">
                <a16:creationId xmlns:a16="http://schemas.microsoft.com/office/drawing/2014/main" id="{C6035F77-14F0-68FA-39AA-3E7FC1F5D070}"/>
              </a:ext>
            </a:extLst>
          </p:cNvPr>
          <p:cNvSpPr/>
          <p:nvPr/>
        </p:nvSpPr>
        <p:spPr>
          <a:xfrm rot="10800000">
            <a:off x="188891" y="4177700"/>
            <a:ext cx="125714" cy="170083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Up Arrow 29">
            <a:extLst>
              <a:ext uri="{FF2B5EF4-FFF2-40B4-BE49-F238E27FC236}">
                <a16:creationId xmlns:a16="http://schemas.microsoft.com/office/drawing/2014/main" id="{83C47310-D111-0934-B933-232A69C83C3F}"/>
              </a:ext>
            </a:extLst>
          </p:cNvPr>
          <p:cNvSpPr/>
          <p:nvPr/>
        </p:nvSpPr>
        <p:spPr>
          <a:xfrm rot="10800000">
            <a:off x="188891" y="4575281"/>
            <a:ext cx="125714" cy="170083"/>
          </a:xfrm>
          <a:prstGeom prst="up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5B1C509-7FC8-9F7A-D0AA-7DD0B7A4273D}"/>
              </a:ext>
            </a:extLst>
          </p:cNvPr>
          <p:cNvSpPr txBox="1"/>
          <p:nvPr/>
        </p:nvSpPr>
        <p:spPr>
          <a:xfrm>
            <a:off x="340751" y="5017877"/>
            <a:ext cx="11222809" cy="160043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Комментарии: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Снижение  доходов на 318 019 тыс. тенге обусловлено </a:t>
            </a:r>
            <a:r>
              <a:rPr lang="ru-RU" sz="1400" i="1" dirty="0">
                <a:latin typeface="Calibri"/>
              </a:rPr>
              <a:t>следующими причинами: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kumimoji="0" lang="ru-RU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снижением объема услуг по поддержанию готовности электрической мощности с 576 МВт на 459 МВт (согласно проведенных торгов от 19.11.2025г.), что привело к отрицательному эффекту в размере – 393 390 </a:t>
            </a:r>
            <a:r>
              <a:rPr kumimoji="0" lang="ru-RU" sz="1400" i="1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тыс.тг</a:t>
            </a:r>
            <a:r>
              <a:rPr kumimoji="0" lang="ru-RU" sz="1400" i="1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arenR"/>
              <a:tabLst/>
              <a:defRPr/>
            </a:pPr>
            <a:r>
              <a:rPr lang="ru-RU" sz="1400" i="1" dirty="0">
                <a:latin typeface="Calibri"/>
              </a:rPr>
              <a:t>Снижением объема реализации электроэнергии, отрицательное явление которого составило -50 330 </a:t>
            </a:r>
            <a:r>
              <a:rPr lang="ru-RU" sz="1400" i="1" dirty="0" err="1">
                <a:latin typeface="Calibri"/>
              </a:rPr>
              <a:t>тыс.тг</a:t>
            </a:r>
            <a:r>
              <a:rPr lang="ru-RU" sz="1400" i="1" dirty="0">
                <a:latin typeface="Calibri"/>
              </a:rPr>
              <a:t>, что было полностью компенсировано положительным эффектом от увеличения тарифа на ЭЭ в размере +97 099 </a:t>
            </a:r>
            <a:r>
              <a:rPr lang="ru-RU" sz="1400" i="1" dirty="0" err="1">
                <a:latin typeface="Calibri"/>
              </a:rPr>
              <a:t>тыс.тг</a:t>
            </a:r>
            <a:r>
              <a:rPr lang="ru-RU" sz="1400" i="1" dirty="0">
                <a:latin typeface="Calibri"/>
              </a:rPr>
              <a:t>, чистый прирост по реализации ЭЭ составил +46 680 </a:t>
            </a:r>
            <a:r>
              <a:rPr lang="ru-RU" sz="1400" i="1" dirty="0" err="1">
                <a:latin typeface="Calibri"/>
              </a:rPr>
              <a:t>тыс.тг</a:t>
            </a:r>
            <a:r>
              <a:rPr lang="ru-RU" sz="1400" i="1" dirty="0">
                <a:latin typeface="Calibri"/>
              </a:rPr>
              <a:t>.</a:t>
            </a:r>
            <a:endParaRPr kumimoji="0" lang="ru-RU" sz="1400" i="1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57E9616-E522-3683-4FEB-8CED2EEC021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3748" y="1064906"/>
            <a:ext cx="9706870" cy="24973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0241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EB645-B86C-97A0-1254-767868B9B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Объект 7" hidden="1">
            <a:extLst>
              <a:ext uri="{FF2B5EF4-FFF2-40B4-BE49-F238E27FC236}">
                <a16:creationId xmlns:a16="http://schemas.microsoft.com/office/drawing/2014/main" id="{81B94695-02E8-0B7E-71B7-8B85ED030AC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5" imgW="270" imgH="270" progId="TCLayout.ActiveDocument.1">
                  <p:embed/>
                </p:oleObj>
              </mc:Choice>
              <mc:Fallback>
                <p:oleObj name="Слайд think-cell" r:id="rId5" imgW="270" imgH="270" progId="TCLayout.ActiveDocument.1">
                  <p:embed/>
                  <p:pic>
                    <p:nvPicPr>
                      <p:cNvPr id="8" name="Объект 7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 hidden="1">
            <a:extLst>
              <a:ext uri="{FF2B5EF4-FFF2-40B4-BE49-F238E27FC236}">
                <a16:creationId xmlns:a16="http://schemas.microsoft.com/office/drawing/2014/main" id="{9F709679-1931-0D65-C3D3-92C19293FEF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ru-RU" sz="800" dirty="0">
              <a:latin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4971E0-1582-76CA-2185-EDB88FED8BBD}"/>
              </a:ext>
            </a:extLst>
          </p:cNvPr>
          <p:cNvSpPr txBox="1"/>
          <p:nvPr/>
        </p:nvSpPr>
        <p:spPr>
          <a:xfrm>
            <a:off x="247399" y="170869"/>
            <a:ext cx="10086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Анализ операционной эффективности</a:t>
            </a:r>
          </a:p>
        </p:txBody>
      </p:sp>
      <p:cxnSp>
        <p:nvCxnSpPr>
          <p:cNvPr id="16" name="Straight Connector 12">
            <a:extLst>
              <a:ext uri="{FF2B5EF4-FFF2-40B4-BE49-F238E27FC236}">
                <a16:creationId xmlns:a16="http://schemas.microsoft.com/office/drawing/2014/main" id="{E760945B-0DAA-D17B-EDA0-3103B4641C3B}"/>
              </a:ext>
            </a:extLst>
          </p:cNvPr>
          <p:cNvCxnSpPr/>
          <p:nvPr/>
        </p:nvCxnSpPr>
        <p:spPr>
          <a:xfrm>
            <a:off x="219102" y="579759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Segnaposto numero diapositiva 4">
            <a:extLst>
              <a:ext uri="{FF2B5EF4-FFF2-40B4-BE49-F238E27FC236}">
                <a16:creationId xmlns:a16="http://schemas.microsoft.com/office/drawing/2014/main" id="{A4AC898E-340B-E74A-50DF-A8676481AE12}"/>
              </a:ext>
            </a:extLst>
          </p:cNvPr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11255738" y="6446801"/>
            <a:ext cx="681807" cy="365125"/>
          </a:xfrm>
        </p:spPr>
        <p:txBody>
          <a:bodyPr/>
          <a:lstStyle/>
          <a:p>
            <a:r>
              <a:rPr lang="ru-RU" dirty="0"/>
              <a:t>10</a:t>
            </a:r>
            <a:endParaRPr lang="it-IT" dirty="0"/>
          </a:p>
        </p:txBody>
      </p:sp>
      <p:sp>
        <p:nvSpPr>
          <p:cNvPr id="9" name="Прямоугольник 8" hidden="1">
            <a:extLst>
              <a:ext uri="{FF2B5EF4-FFF2-40B4-BE49-F238E27FC236}">
                <a16:creationId xmlns:a16="http://schemas.microsoft.com/office/drawing/2014/main" id="{592BAF06-CE6C-D32F-6C6D-D7BD7BBD692D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800" dirty="0">
              <a:latin typeface="Calibri" panose="020F0502020204030204" pitchFamily="34" charset="0"/>
              <a:sym typeface="+mn-lt"/>
            </a:endParaRPr>
          </a:p>
        </p:txBody>
      </p:sp>
      <p:sp>
        <p:nvSpPr>
          <p:cNvPr id="10" name="Прямоугольник 9" hidden="1">
            <a:extLst>
              <a:ext uri="{FF2B5EF4-FFF2-40B4-BE49-F238E27FC236}">
                <a16:creationId xmlns:a16="http://schemas.microsoft.com/office/drawing/2014/main" id="{8D12DCF9-83BE-E7C2-EBEB-14C0C66C5AE6}"/>
              </a:ext>
            </a:extLst>
          </p:cNvPr>
          <p:cNvSpPr/>
          <p:nvPr/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ru-RU" sz="800" dirty="0">
              <a:latin typeface="Calibri" panose="020F0502020204030204" pitchFamily="34" charset="0"/>
              <a:sym typeface="+mn-lt"/>
            </a:endParaRP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D6F47045-0D46-3BF7-E8A7-6CE89E6149F4}"/>
              </a:ext>
            </a:extLst>
          </p:cNvPr>
          <p:cNvSpPr txBox="1"/>
          <p:nvPr/>
        </p:nvSpPr>
        <p:spPr>
          <a:xfrm>
            <a:off x="468262" y="4041065"/>
            <a:ext cx="11308102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100" b="1" dirty="0">
                <a:cs typeface="Arial" panose="020B0604020202020204" pitchFamily="34" charset="0"/>
              </a:rPr>
              <a:t>Основные изменения операционной прибыли произошли по следующим факторам: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-347 </a:t>
            </a:r>
            <a:r>
              <a:rPr lang="ru-RU" sz="1100" b="1" dirty="0" err="1">
                <a:cs typeface="Arial" panose="020B0604020202020204" pitchFamily="34" charset="0"/>
              </a:rPr>
              <a:t>млн.тенге</a:t>
            </a:r>
            <a:r>
              <a:rPr lang="ru-RU" sz="1100" b="1" dirty="0">
                <a:cs typeface="Arial" panose="020B0604020202020204" pitchFamily="34" charset="0"/>
              </a:rPr>
              <a:t> – </a:t>
            </a:r>
            <a:r>
              <a:rPr lang="ru-RU" sz="1100" dirty="0">
                <a:cs typeface="Arial" panose="020B0604020202020204" pitchFamily="34" charset="0"/>
              </a:rPr>
              <a:t> Доход (смотрите слайд №5).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+107 млн. тенге – Себестоимость, в том числе:</a:t>
            </a:r>
            <a:r>
              <a:rPr lang="ru-RU" sz="11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-6 млн. тенге - ремонты:</a:t>
            </a:r>
            <a:r>
              <a:rPr lang="ru-RU" sz="11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100" dirty="0">
                <a:cs typeface="Arial" panose="020B0604020202020204" pitchFamily="34" charset="0"/>
              </a:rPr>
              <a:t>снижение за счет выполнения в 1 квартале 2025 года работы «Нанесение огнезащитных покрытий на металлоконструкции» в сумме 6,9 </a:t>
            </a:r>
            <a:r>
              <a:rPr lang="ru-RU" sz="1100" dirty="0" err="1">
                <a:cs typeface="Arial" panose="020B0604020202020204" pitchFamily="34" charset="0"/>
              </a:rPr>
              <a:t>млн.тенге</a:t>
            </a:r>
            <a:r>
              <a:rPr lang="ru-RU" sz="1100" dirty="0">
                <a:cs typeface="Arial" panose="020B0604020202020204" pitchFamily="34" charset="0"/>
              </a:rPr>
              <a:t>;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+57 млн. тенге – услуги производственного характера:</a:t>
            </a:r>
            <a:r>
              <a:rPr lang="ru-RU" sz="11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100" dirty="0">
                <a:cs typeface="Arial" panose="020B0604020202020204" pitchFamily="34" charset="0"/>
              </a:rPr>
              <a:t>увеличение по статьям: услуги диспетчеризации и балансирования ЭЭ в связи с увеличением тарифов на 30% и 34% соответственно, также по прочим услугам производственного характера увеличение связано с индексацией расходов;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+18 млн. тенге – амортизация ОС: </a:t>
            </a:r>
            <a:r>
              <a:rPr lang="ru-RU" sz="1100" dirty="0">
                <a:cs typeface="Arial" panose="020B0604020202020204" pitchFamily="34" charset="0"/>
              </a:rPr>
              <a:t>за счет ввода новых активов;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+54 млн. тенге – ФОТ:</a:t>
            </a:r>
            <a:r>
              <a:rPr lang="ru-RU" sz="1100" dirty="0">
                <a:cs typeface="Arial" panose="020B0604020202020204" pitchFamily="34" charset="0"/>
              </a:rPr>
              <a:t> индексация заработной платы;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+15 млн. тенге - налоги:</a:t>
            </a:r>
            <a:r>
              <a:rPr lang="ru-RU" sz="11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100" dirty="0">
                <a:cs typeface="Arial" panose="020B0604020202020204" pitchFamily="34" charset="0"/>
              </a:rPr>
              <a:t>за счет индексации заработной платы;</a:t>
            </a: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-30 млн. тенге – прочие услуги  (в том числе ТМЗ):</a:t>
            </a:r>
            <a:r>
              <a:rPr lang="ru-RU" sz="1100" b="1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ru-RU" sz="1100" dirty="0">
                <a:cs typeface="Arial" panose="020B0604020202020204" pitchFamily="34" charset="0"/>
              </a:rPr>
              <a:t>снижение за счет переноса списания ТМЗ и услуг на более </a:t>
            </a:r>
            <a:r>
              <a:rPr lang="ru-RU" sz="1100">
                <a:cs typeface="Arial" panose="020B0604020202020204" pitchFamily="34" charset="0"/>
              </a:rPr>
              <a:t>поздний срок;</a:t>
            </a:r>
            <a:endParaRPr lang="ru-RU" sz="1100" dirty="0">
              <a:cs typeface="Arial" panose="020B0604020202020204" pitchFamily="34" charset="0"/>
            </a:endParaRPr>
          </a:p>
          <a:p>
            <a:pPr algn="just"/>
            <a:r>
              <a:rPr lang="ru-RU" sz="1100" b="1" dirty="0">
                <a:cs typeface="Arial" panose="020B0604020202020204" pitchFamily="34" charset="0"/>
              </a:rPr>
              <a:t>+55 млн. тенге – ОАР: </a:t>
            </a:r>
            <a:r>
              <a:rPr lang="ru-RU" sz="1100" dirty="0">
                <a:cs typeface="Arial" panose="020B0604020202020204" pitchFamily="34" charset="0"/>
              </a:rPr>
              <a:t>Увеличение связано с индексацией расходов, а также увеличение затрат по статьям заработная плата и налоги. </a:t>
            </a: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8D886BC4-69E1-3211-7C08-97C3804E0EF9}"/>
              </a:ext>
            </a:extLst>
          </p:cNvPr>
          <p:cNvSpPr/>
          <p:nvPr/>
        </p:nvSpPr>
        <p:spPr>
          <a:xfrm>
            <a:off x="2780144" y="1265382"/>
            <a:ext cx="6968767" cy="2477720"/>
          </a:xfrm>
          <a:prstGeom prst="rect">
            <a:avLst/>
          </a:prstGeom>
          <a:solidFill>
            <a:schemeClr val="bg2"/>
          </a:solidFill>
          <a:ln w="9525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Себестоимость</a:t>
            </a:r>
          </a:p>
        </p:txBody>
      </p:sp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44" name="Диаграмма 43">
                <a:extLst>
                  <a:ext uri="{FF2B5EF4-FFF2-40B4-BE49-F238E27FC236}">
                    <a16:creationId xmlns:a16="http://schemas.microsoft.com/office/drawing/2014/main" id="{81896E14-7FFC-F894-50F0-6D80FB3EB866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464546003"/>
                  </p:ext>
                </p:extLst>
              </p:nvPr>
            </p:nvGraphicFramePr>
            <p:xfrm>
              <a:off x="129319" y="822279"/>
              <a:ext cx="11985988" cy="2816845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7"/>
              </a:graphicData>
            </a:graphic>
          </p:graphicFrame>
        </mc:Choice>
        <mc:Fallback xmlns="">
          <p:pic>
            <p:nvPicPr>
              <p:cNvPr id="44" name="Диаграмма 43">
                <a:extLst>
                  <a:ext uri="{FF2B5EF4-FFF2-40B4-BE49-F238E27FC236}">
                    <a16:creationId xmlns:a16="http://schemas.microsoft.com/office/drawing/2014/main" id="{81896E14-7FFC-F894-50F0-6D80FB3EB86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29319" y="822279"/>
                <a:ext cx="11985988" cy="2816845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3727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2D692-A966-8A05-FDAF-606B235E8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 hidden="1">
            <a:extLst>
              <a:ext uri="{FF2B5EF4-FFF2-40B4-BE49-F238E27FC236}">
                <a16:creationId xmlns:a16="http://schemas.microsoft.com/office/drawing/2014/main" id="{B5F91667-DF58-0666-1F1F-6B474968B8A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395" imgH="396" progId="TCLayout.ActiveDocument.1">
                  <p:embed/>
                </p:oleObj>
              </mc:Choice>
              <mc:Fallback>
                <p:oleObj name="Слайд think-cell" r:id="rId4" imgW="395" imgH="396" progId="TCLayout.ActiveDocument.1">
                  <p:embed/>
                  <p:pic>
                    <p:nvPicPr>
                      <p:cNvPr id="9" name="Объект 8" hidden="1">
                        <a:extLst>
                          <a:ext uri="{FF2B5EF4-FFF2-40B4-BE49-F238E27FC236}">
                            <a16:creationId xmlns:a16="http://schemas.microsoft.com/office/drawing/2014/main" id="{8D656740-DCC2-EA9A-A633-9D5D353920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A26CD5CD-9B37-70ED-18CA-DC42F1D4954F}"/>
              </a:ext>
            </a:extLst>
          </p:cNvPr>
          <p:cNvSpPr txBox="1">
            <a:spLocks/>
          </p:cNvSpPr>
          <p:nvPr/>
        </p:nvSpPr>
        <p:spPr>
          <a:xfrm>
            <a:off x="257336" y="230895"/>
            <a:ext cx="6355899" cy="308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ОСВОЕНИЕ КАПИТАЛЬНЫХ ВЛОЖЕНИЙ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62F36E9-ED80-3CD0-CBE3-0C8021099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BC45E4-77C6-419B-99F1-8E9B405CB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" name="Straight Connector 12">
            <a:extLst>
              <a:ext uri="{FF2B5EF4-FFF2-40B4-BE49-F238E27FC236}">
                <a16:creationId xmlns:a16="http://schemas.microsoft.com/office/drawing/2014/main" id="{60BFED28-A35E-773D-05F6-45ED3CA2A73A}"/>
              </a:ext>
            </a:extLst>
          </p:cNvPr>
          <p:cNvCxnSpPr/>
          <p:nvPr/>
        </p:nvCxnSpPr>
        <p:spPr>
          <a:xfrm>
            <a:off x="226111" y="666750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1ECB89C6-2697-4E56-DE95-61689409A8E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336" y="981360"/>
            <a:ext cx="11660039" cy="4514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5959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CD885-D9B1-E09D-1B66-429FAE624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 hidden="1">
            <a:extLst>
              <a:ext uri="{FF2B5EF4-FFF2-40B4-BE49-F238E27FC236}">
                <a16:creationId xmlns:a16="http://schemas.microsoft.com/office/drawing/2014/main" id="{63F1D962-81B7-5D46-DFD6-9C7CBB7DF74B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Слайд think-cell" r:id="rId4" imgW="395" imgH="396" progId="TCLayout.ActiveDocument.1">
                  <p:embed/>
                </p:oleObj>
              </mc:Choice>
              <mc:Fallback>
                <p:oleObj name="Слайд think-cell" r:id="rId4" imgW="395" imgH="396" progId="TCLayout.ActiveDocument.1">
                  <p:embed/>
                  <p:pic>
                    <p:nvPicPr>
                      <p:cNvPr id="9" name="Объект 8" hidden="1">
                        <a:extLst>
                          <a:ext uri="{FF2B5EF4-FFF2-40B4-BE49-F238E27FC236}">
                            <a16:creationId xmlns:a16="http://schemas.microsoft.com/office/drawing/2014/main" id="{B5F91667-DF58-0666-1F1F-6B474968B8A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9B43D864-BBAF-B95E-DD69-B28B9D146FEA}"/>
              </a:ext>
            </a:extLst>
          </p:cNvPr>
          <p:cNvSpPr txBox="1">
            <a:spLocks/>
          </p:cNvSpPr>
          <p:nvPr/>
        </p:nvSpPr>
        <p:spPr>
          <a:xfrm>
            <a:off x="257336" y="230895"/>
            <a:ext cx="6355899" cy="3080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ru-RU" sz="1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ФИНАНСИРОВАНИЕ КАПИТАЛЬНЫХ ВЛОЖЕНИЙ</a:t>
            </a:r>
            <a:endParaRPr lang="en-US" sz="18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B2DB1F-75FC-957C-6FA0-0D9E2C925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BC45E4-77C6-419B-99F1-8E9B405CB53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8" name="Straight Connector 12">
            <a:extLst>
              <a:ext uri="{FF2B5EF4-FFF2-40B4-BE49-F238E27FC236}">
                <a16:creationId xmlns:a16="http://schemas.microsoft.com/office/drawing/2014/main" id="{A4D094EF-63B1-1B7D-113D-7C75690D5C71}"/>
              </a:ext>
            </a:extLst>
          </p:cNvPr>
          <p:cNvCxnSpPr/>
          <p:nvPr/>
        </p:nvCxnSpPr>
        <p:spPr>
          <a:xfrm>
            <a:off x="226111" y="666750"/>
            <a:ext cx="11697195" cy="0"/>
          </a:xfrm>
          <a:prstGeom prst="line">
            <a:avLst/>
          </a:prstGeom>
          <a:ln w="19050"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F0C837F-AA65-A9D5-3668-AAF39334B7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7335" y="970971"/>
            <a:ext cx="11686873" cy="4524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335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220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d.%m.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0&quot;/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gZF6.GRTgSjYZaDF2lBhQ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dsHrR9veUugFnhBomgYh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RVCM0X1gRGA92d_3w.2x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dsHrR9veUugFnhBomgYh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Vr_aIypKmaZ4qkQMmbgH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MAQvgiQhOVSfTeICmry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IK.rWInI3hi0a_45LES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0IK.rWInI3hi0a_45LES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
</file>

<file path=customXml/item2.xml><?xml version="1.0" encoding="utf-8"?>
<Application xmlns="http://www.sap.com/cof/powerpoint/application">
  <Version>2</Version>
  <Revision>2.4.5.77122</Revision>
</Application>
</file>

<file path=customXml/item3.xml><?xml version="1.0" encoding="utf-8"?>
<Application xmlns="http://www.sap.com/cof/ao/powerpoint/application">
  <com.sap.ip.bi.pioneer>
    <Version>4</Version>
    <AAO_Revision>2.4.5.77122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Props1.xml><?xml version="1.0" encoding="utf-8"?>
<ds:datastoreItem xmlns:ds="http://schemas.openxmlformats.org/officeDocument/2006/customXml" ds:itemID="{2FA4EA17-F42A-40BE-95AD-86211D346066}"/>
</file>

<file path=customXml/itemProps2.xml><?xml version="1.0" encoding="utf-8"?>
<ds:datastoreItem xmlns:ds="http://schemas.openxmlformats.org/officeDocument/2006/customXml" ds:itemID="{30283626-C70B-406A-8618-C69B6485732D}">
  <ds:schemaRefs>
    <ds:schemaRef ds:uri="http://www.sap.com/cof/powerpoint/application"/>
  </ds:schemaRefs>
</ds:datastoreItem>
</file>

<file path=customXml/itemProps3.xml><?xml version="1.0" encoding="utf-8"?>
<ds:datastoreItem xmlns:ds="http://schemas.openxmlformats.org/officeDocument/2006/customXml" ds:itemID="{800966D0-74D9-4D02-90E7-983582792891}">
  <ds:schemaRefs>
    <ds:schemaRef ds:uri="http://www.sap.com/cof/ao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65438</TotalTime>
  <Words>1019</Words>
  <Application>Microsoft Office PowerPoint</Application>
  <PresentationFormat>Широкоэкранный</PresentationFormat>
  <Paragraphs>162</Paragraphs>
  <Slides>8</Slides>
  <Notes>4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Слайд think-cell</vt:lpstr>
      <vt:lpstr>Презентация PowerPoint</vt:lpstr>
      <vt:lpstr>Обзор основных производственных показателей (I)</vt:lpstr>
      <vt:lpstr>Обзор основных производственных показателей (II)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по исполнению  Плана развития  АО «Самрук-Казына»  на 2016-2020 годы   1 полугодие 2016 года</dc:title>
  <dc:creator>Камалов Алмасби</dc:creator>
  <cp:lastModifiedBy>Roza Nurtazina</cp:lastModifiedBy>
  <cp:revision>2374</cp:revision>
  <cp:lastPrinted>2023-08-02T03:07:03Z</cp:lastPrinted>
  <dcterms:created xsi:type="dcterms:W3CDTF">2016-08-22T04:41:03Z</dcterms:created>
  <dcterms:modified xsi:type="dcterms:W3CDTF">2026-06-07T12:13:34Z</dcterms:modified>
</cp:coreProperties>
</file>